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 id="2147483928" r:id="rId2"/>
  </p:sldMasterIdLst>
  <p:sldIdLst>
    <p:sldId id="307" r:id="rId3"/>
    <p:sldId id="308" r:id="rId4"/>
    <p:sldId id="309" r:id="rId5"/>
    <p:sldId id="310" r:id="rId6"/>
    <p:sldId id="311" r:id="rId7"/>
    <p:sldId id="264" r:id="rId8"/>
    <p:sldId id="276" r:id="rId9"/>
    <p:sldId id="270" r:id="rId10"/>
    <p:sldId id="304" r:id="rId11"/>
    <p:sldId id="306" r:id="rId12"/>
    <p:sldId id="305" r:id="rId13"/>
    <p:sldId id="287" r:id="rId14"/>
    <p:sldId id="289" r:id="rId15"/>
    <p:sldId id="292" r:id="rId16"/>
    <p:sldId id="293" r:id="rId17"/>
    <p:sldId id="295" r:id="rId18"/>
    <p:sldId id="296" r:id="rId19"/>
    <p:sldId id="297" r:id="rId20"/>
    <p:sldId id="298" r:id="rId21"/>
    <p:sldId id="299" r:id="rId22"/>
    <p:sldId id="271" r:id="rId23"/>
    <p:sldId id="300" r:id="rId24"/>
    <p:sldId id="279"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68" d="100"/>
          <a:sy n="68"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737DB68-AEA9-4FAF-B880-AA2C1B036823}" type="datetimeFigureOut">
              <a:rPr lang="ru-RU" smtClean="0"/>
              <a:t>11.07.2021</a:t>
            </a:fld>
            <a:endParaRPr lang="ru-RU"/>
          </a:p>
        </p:txBody>
      </p:sp>
      <p:sp>
        <p:nvSpPr>
          <p:cNvPr id="5" name="Footer Placeholder 4"/>
          <p:cNvSpPr>
            <a:spLocks noGrp="1"/>
          </p:cNvSpPr>
          <p:nvPr>
            <p:ph type="ftr" sz="quarter" idx="11"/>
          </p:nvPr>
        </p:nvSpPr>
        <p:spPr>
          <a:xfrm>
            <a:off x="5332412" y="5883275"/>
            <a:ext cx="4324044" cy="365125"/>
          </a:xfrm>
        </p:spPr>
        <p:txBody>
          <a:bodyPr/>
          <a:lstStyle/>
          <a:p>
            <a:endParaRPr lang="ru-RU"/>
          </a:p>
        </p:txBody>
      </p:sp>
      <p:sp>
        <p:nvSpPr>
          <p:cNvPr id="6" name="Slide Number Placeholder 5"/>
          <p:cNvSpPr>
            <a:spLocks noGrp="1"/>
          </p:cNvSpPr>
          <p:nvPr>
            <p:ph type="sldNum" sz="quarter" idx="12"/>
          </p:nvPr>
        </p:nvSpPr>
        <p:spPr/>
        <p:txBody>
          <a:bodyPr/>
          <a:lstStyle/>
          <a:p>
            <a:fld id="{7A349B74-602B-4988-8F81-5E576582EBD2}" type="slidenum">
              <a:rPr lang="ru-RU" smtClean="0"/>
              <a:t>‹N°›</a:t>
            </a:fld>
            <a:endParaRPr lang="ru-RU"/>
          </a:p>
        </p:txBody>
      </p:sp>
    </p:spTree>
    <p:extLst>
      <p:ext uri="{BB962C8B-B14F-4D97-AF65-F5344CB8AC3E}">
        <p14:creationId xmlns:p14="http://schemas.microsoft.com/office/powerpoint/2010/main" val="1281827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737DB68-AEA9-4FAF-B880-AA2C1B036823}" type="datetimeFigureOut">
              <a:rPr lang="ru-RU" smtClean="0"/>
              <a:t>11.07.2021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349B74-602B-4988-8F81-5E576582EBD2}" type="slidenum">
              <a:rPr lang="ru-RU" smtClean="0"/>
              <a:t>‹N°›</a:t>
            </a:fld>
            <a:endParaRPr lang="ru-RU"/>
          </a:p>
        </p:txBody>
      </p:sp>
    </p:spTree>
    <p:extLst>
      <p:ext uri="{BB962C8B-B14F-4D97-AF65-F5344CB8AC3E}">
        <p14:creationId xmlns:p14="http://schemas.microsoft.com/office/powerpoint/2010/main" val="818439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37DB68-AEA9-4FAF-B880-AA2C1B036823}" type="datetimeFigureOut">
              <a:rPr lang="ru-RU" smtClean="0"/>
              <a:t>11.07.2021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349B74-602B-4988-8F81-5E576582EBD2}" type="slidenum">
              <a:rPr lang="ru-RU" smtClean="0"/>
              <a:t>‹N°›</a:t>
            </a:fld>
            <a:endParaRPr lang="ru-RU"/>
          </a:p>
        </p:txBody>
      </p:sp>
    </p:spTree>
    <p:extLst>
      <p:ext uri="{BB962C8B-B14F-4D97-AF65-F5344CB8AC3E}">
        <p14:creationId xmlns:p14="http://schemas.microsoft.com/office/powerpoint/2010/main" val="2041658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37DB68-AEA9-4FAF-B880-AA2C1B036823}" type="datetimeFigureOut">
              <a:rPr lang="ru-RU" smtClean="0"/>
              <a:t>11.07.2021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349B74-602B-4988-8F81-5E576582EBD2}" type="slidenum">
              <a:rPr lang="ru-RU" smtClean="0"/>
              <a:t>‹N°›</a:t>
            </a:fld>
            <a:endParaRPr lang="ru-RU"/>
          </a:p>
        </p:txBody>
      </p:sp>
    </p:spTree>
    <p:extLst>
      <p:ext uri="{BB962C8B-B14F-4D97-AF65-F5344CB8AC3E}">
        <p14:creationId xmlns:p14="http://schemas.microsoft.com/office/powerpoint/2010/main" val="1414733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37DB68-AEA9-4FAF-B880-AA2C1B036823}" type="datetimeFigureOut">
              <a:rPr lang="ru-RU" smtClean="0"/>
              <a:t>11.07.2021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349B74-602B-4988-8F81-5E576582EBD2}" type="slidenum">
              <a:rPr lang="ru-RU" smtClean="0"/>
              <a:t>‹N°›</a:t>
            </a:fld>
            <a:endParaRPr lang="ru-RU"/>
          </a:p>
        </p:txBody>
      </p:sp>
    </p:spTree>
    <p:extLst>
      <p:ext uri="{BB962C8B-B14F-4D97-AF65-F5344CB8AC3E}">
        <p14:creationId xmlns:p14="http://schemas.microsoft.com/office/powerpoint/2010/main" val="3975961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37DB68-AEA9-4FAF-B880-AA2C1B036823}" type="datetimeFigureOut">
              <a:rPr lang="ru-RU" smtClean="0"/>
              <a:t>11.07.2021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349B74-602B-4988-8F81-5E576582EBD2}" type="slidenum">
              <a:rPr lang="ru-RU" smtClean="0"/>
              <a:t>‹N°›</a:t>
            </a:fld>
            <a:endParaRPr lang="ru-RU"/>
          </a:p>
        </p:txBody>
      </p:sp>
    </p:spTree>
    <p:extLst>
      <p:ext uri="{BB962C8B-B14F-4D97-AF65-F5344CB8AC3E}">
        <p14:creationId xmlns:p14="http://schemas.microsoft.com/office/powerpoint/2010/main" val="207486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37DB68-AEA9-4FAF-B880-AA2C1B036823}" type="datetimeFigureOut">
              <a:rPr lang="ru-RU" smtClean="0"/>
              <a:t>11.07.2021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349B74-602B-4988-8F81-5E576582EBD2}" type="slidenum">
              <a:rPr lang="ru-RU" smtClean="0"/>
              <a:t>‹N°›</a:t>
            </a:fld>
            <a:endParaRPr lang="ru-RU"/>
          </a:p>
        </p:txBody>
      </p:sp>
    </p:spTree>
    <p:extLst>
      <p:ext uri="{BB962C8B-B14F-4D97-AF65-F5344CB8AC3E}">
        <p14:creationId xmlns:p14="http://schemas.microsoft.com/office/powerpoint/2010/main" val="538961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737DB68-AEA9-4FAF-B880-AA2C1B036823}" type="datetimeFigureOut">
              <a:rPr lang="ru-RU" smtClean="0"/>
              <a:t>11.07.2021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349B74-602B-4988-8F81-5E576582EBD2}" type="slidenum">
              <a:rPr lang="ru-RU" smtClean="0"/>
              <a:t>‹N°›</a:t>
            </a:fld>
            <a:endParaRPr lang="ru-RU"/>
          </a:p>
        </p:txBody>
      </p:sp>
    </p:spTree>
    <p:extLst>
      <p:ext uri="{BB962C8B-B14F-4D97-AF65-F5344CB8AC3E}">
        <p14:creationId xmlns:p14="http://schemas.microsoft.com/office/powerpoint/2010/main" val="287877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737DB68-AEA9-4FAF-B880-AA2C1B036823}" type="datetimeFigureOut">
              <a:rPr lang="ru-RU" smtClean="0"/>
              <a:t>11.07.2021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349B74-602B-4988-8F81-5E576582EBD2}" type="slidenum">
              <a:rPr lang="ru-RU" smtClean="0"/>
              <a:t>‹N°›</a:t>
            </a:fld>
            <a:endParaRPr lang="ru-RU"/>
          </a:p>
        </p:txBody>
      </p:sp>
    </p:spTree>
    <p:extLst>
      <p:ext uri="{BB962C8B-B14F-4D97-AF65-F5344CB8AC3E}">
        <p14:creationId xmlns:p14="http://schemas.microsoft.com/office/powerpoint/2010/main" val="489446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737DB68-AEA9-4FAF-B880-AA2C1B036823}" type="datetimeFigureOut">
              <a:rPr lang="ru-RU" smtClean="0">
                <a:solidFill>
                  <a:prstClr val="white"/>
                </a:solidFill>
              </a:rPr>
              <a:pPr/>
              <a:t>11.07.2021</a:t>
            </a:fld>
            <a:endParaRPr lang="ru-RU">
              <a:solidFill>
                <a:prstClr val="white"/>
              </a:solidFill>
            </a:endParaRPr>
          </a:p>
        </p:txBody>
      </p:sp>
      <p:sp>
        <p:nvSpPr>
          <p:cNvPr id="5" name="Footer Placeholder 4"/>
          <p:cNvSpPr>
            <a:spLocks noGrp="1"/>
          </p:cNvSpPr>
          <p:nvPr>
            <p:ph type="ftr" sz="quarter" idx="11"/>
          </p:nvPr>
        </p:nvSpPr>
        <p:spPr>
          <a:xfrm>
            <a:off x="5332412" y="5883275"/>
            <a:ext cx="4324044" cy="365125"/>
          </a:xfrm>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7A349B74-602B-4988-8F81-5E576582EBD2}" type="slidenum">
              <a:rPr lang="ru-RU" smtClean="0">
                <a:solidFill>
                  <a:prstClr val="white"/>
                </a:solidFill>
              </a:rPr>
              <a:pPr/>
              <a:t>‹N°›</a:t>
            </a:fld>
            <a:endParaRPr lang="ru-RU">
              <a:solidFill>
                <a:prstClr val="white"/>
              </a:solidFill>
            </a:endParaRPr>
          </a:p>
        </p:txBody>
      </p:sp>
    </p:spTree>
    <p:extLst>
      <p:ext uri="{BB962C8B-B14F-4D97-AF65-F5344CB8AC3E}">
        <p14:creationId xmlns:p14="http://schemas.microsoft.com/office/powerpoint/2010/main" val="3259606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737DB68-AEA9-4FAF-B880-AA2C1B036823}" type="datetimeFigureOut">
              <a:rPr lang="ru-RU" smtClean="0">
                <a:solidFill>
                  <a:prstClr val="white"/>
                </a:solidFill>
              </a:rPr>
              <a:pPr/>
              <a:t>11.07.2021</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a:xfrm>
            <a:off x="10951856" y="5867131"/>
            <a:ext cx="551167" cy="365125"/>
          </a:xfrm>
        </p:spPr>
        <p:txBody>
          <a:bodyPr/>
          <a:lstStyle/>
          <a:p>
            <a:fld id="{7A349B74-602B-4988-8F81-5E576582EBD2}" type="slidenum">
              <a:rPr lang="ru-RU" smtClean="0">
                <a:solidFill>
                  <a:prstClr val="white"/>
                </a:solidFill>
              </a:rPr>
              <a:pPr/>
              <a:t>‹N°›</a:t>
            </a:fld>
            <a:endParaRPr lang="ru-RU">
              <a:solidFill>
                <a:prstClr val="white"/>
              </a:solidFill>
            </a:endParaRPr>
          </a:p>
        </p:txBody>
      </p:sp>
    </p:spTree>
    <p:extLst>
      <p:ext uri="{BB962C8B-B14F-4D97-AF65-F5344CB8AC3E}">
        <p14:creationId xmlns:p14="http://schemas.microsoft.com/office/powerpoint/2010/main" val="293531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737DB68-AEA9-4FAF-B880-AA2C1B036823}" type="datetimeFigureOut">
              <a:rPr lang="ru-RU" smtClean="0"/>
              <a:t>11.07.2021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7A349B74-602B-4988-8F81-5E576582EBD2}" type="slidenum">
              <a:rPr lang="ru-RU" smtClean="0"/>
              <a:t>‹N°›</a:t>
            </a:fld>
            <a:endParaRPr lang="ru-RU"/>
          </a:p>
        </p:txBody>
      </p:sp>
    </p:spTree>
    <p:extLst>
      <p:ext uri="{BB962C8B-B14F-4D97-AF65-F5344CB8AC3E}">
        <p14:creationId xmlns:p14="http://schemas.microsoft.com/office/powerpoint/2010/main" val="212974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37DB68-AEA9-4FAF-B880-AA2C1B036823}" type="datetimeFigureOut">
              <a:rPr lang="ru-RU" smtClean="0">
                <a:solidFill>
                  <a:prstClr val="white"/>
                </a:solidFill>
              </a:rPr>
              <a:pPr/>
              <a:t>11.07.2021</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7A349B74-602B-4988-8F81-5E576582EBD2}" type="slidenum">
              <a:rPr lang="ru-RU" smtClean="0">
                <a:solidFill>
                  <a:prstClr val="white"/>
                </a:solidFill>
              </a:rPr>
              <a:pPr/>
              <a:t>‹N°›</a:t>
            </a:fld>
            <a:endParaRPr lang="ru-RU">
              <a:solidFill>
                <a:prstClr val="white"/>
              </a:solidFill>
            </a:endParaRPr>
          </a:p>
        </p:txBody>
      </p:sp>
    </p:spTree>
    <p:extLst>
      <p:ext uri="{BB962C8B-B14F-4D97-AF65-F5344CB8AC3E}">
        <p14:creationId xmlns:p14="http://schemas.microsoft.com/office/powerpoint/2010/main" val="292136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737DB68-AEA9-4FAF-B880-AA2C1B036823}" type="datetimeFigureOut">
              <a:rPr lang="ru-RU" smtClean="0">
                <a:solidFill>
                  <a:prstClr val="white"/>
                </a:solidFill>
              </a:rPr>
              <a:pPr/>
              <a:t>11.07.2021</a:t>
            </a:fld>
            <a:endParaRPr lang="ru-RU">
              <a:solidFill>
                <a:prstClr val="white"/>
              </a:solidFill>
            </a:endParaRPr>
          </a:p>
        </p:txBody>
      </p:sp>
      <p:sp>
        <p:nvSpPr>
          <p:cNvPr id="6" name="Footer Placeholder 5"/>
          <p:cNvSpPr>
            <a:spLocks noGrp="1"/>
          </p:cNvSpPr>
          <p:nvPr>
            <p:ph type="ftr" sz="quarter" idx="11"/>
          </p:nvPr>
        </p:nvSpPr>
        <p:spPr/>
        <p:txBody>
          <a:bodyPr/>
          <a:lstStyle/>
          <a:p>
            <a:endParaRPr lang="ru-RU">
              <a:solidFill>
                <a:prstClr val="white"/>
              </a:solidFill>
            </a:endParaRPr>
          </a:p>
        </p:txBody>
      </p:sp>
      <p:sp>
        <p:nvSpPr>
          <p:cNvPr id="7" name="Slide Number Placeholder 6"/>
          <p:cNvSpPr>
            <a:spLocks noGrp="1"/>
          </p:cNvSpPr>
          <p:nvPr>
            <p:ph type="sldNum" sz="quarter" idx="12"/>
          </p:nvPr>
        </p:nvSpPr>
        <p:spPr/>
        <p:txBody>
          <a:bodyPr/>
          <a:lstStyle/>
          <a:p>
            <a:fld id="{7A349B74-602B-4988-8F81-5E576582EBD2}" type="slidenum">
              <a:rPr lang="ru-RU" smtClean="0">
                <a:solidFill>
                  <a:prstClr val="white"/>
                </a:solidFill>
              </a:rPr>
              <a:pPr/>
              <a:t>‹N°›</a:t>
            </a:fld>
            <a:endParaRPr lang="ru-RU">
              <a:solidFill>
                <a:prstClr val="white"/>
              </a:solidFill>
            </a:endParaRPr>
          </a:p>
        </p:txBody>
      </p:sp>
    </p:spTree>
    <p:extLst>
      <p:ext uri="{BB962C8B-B14F-4D97-AF65-F5344CB8AC3E}">
        <p14:creationId xmlns:p14="http://schemas.microsoft.com/office/powerpoint/2010/main" val="3762759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737DB68-AEA9-4FAF-B880-AA2C1B036823}" type="datetimeFigureOut">
              <a:rPr lang="ru-RU" smtClean="0">
                <a:solidFill>
                  <a:prstClr val="white"/>
                </a:solidFill>
              </a:rPr>
              <a:pPr/>
              <a:t>11.07.2021</a:t>
            </a:fld>
            <a:endParaRPr lang="ru-RU">
              <a:solidFill>
                <a:prstClr val="white"/>
              </a:solidFill>
            </a:endParaRPr>
          </a:p>
        </p:txBody>
      </p:sp>
      <p:sp>
        <p:nvSpPr>
          <p:cNvPr id="8" name="Footer Placeholder 7"/>
          <p:cNvSpPr>
            <a:spLocks noGrp="1"/>
          </p:cNvSpPr>
          <p:nvPr>
            <p:ph type="ftr" sz="quarter" idx="11"/>
          </p:nvPr>
        </p:nvSpPr>
        <p:spPr/>
        <p:txBody>
          <a:bodyPr/>
          <a:lstStyle/>
          <a:p>
            <a:endParaRPr lang="ru-RU">
              <a:solidFill>
                <a:prstClr val="white"/>
              </a:solidFill>
            </a:endParaRPr>
          </a:p>
        </p:txBody>
      </p:sp>
      <p:sp>
        <p:nvSpPr>
          <p:cNvPr id="9" name="Slide Number Placeholder 8"/>
          <p:cNvSpPr>
            <a:spLocks noGrp="1"/>
          </p:cNvSpPr>
          <p:nvPr>
            <p:ph type="sldNum" sz="quarter" idx="12"/>
          </p:nvPr>
        </p:nvSpPr>
        <p:spPr/>
        <p:txBody>
          <a:bodyPr/>
          <a:lstStyle/>
          <a:p>
            <a:fld id="{7A349B74-602B-4988-8F81-5E576582EBD2}" type="slidenum">
              <a:rPr lang="ru-RU" smtClean="0">
                <a:solidFill>
                  <a:prstClr val="white"/>
                </a:solidFill>
              </a:rPr>
              <a:pPr/>
              <a:t>‹N°›</a:t>
            </a:fld>
            <a:endParaRPr lang="ru-RU">
              <a:solidFill>
                <a:prstClr val="white"/>
              </a:solidFill>
            </a:endParaRPr>
          </a:p>
        </p:txBody>
      </p:sp>
    </p:spTree>
    <p:extLst>
      <p:ext uri="{BB962C8B-B14F-4D97-AF65-F5344CB8AC3E}">
        <p14:creationId xmlns:p14="http://schemas.microsoft.com/office/powerpoint/2010/main" val="3037871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737DB68-AEA9-4FAF-B880-AA2C1B036823}" type="datetimeFigureOut">
              <a:rPr lang="ru-RU" smtClean="0">
                <a:solidFill>
                  <a:prstClr val="white"/>
                </a:solidFill>
              </a:rPr>
              <a:pPr/>
              <a:t>11.07.2021</a:t>
            </a:fld>
            <a:endParaRPr lang="ru-RU">
              <a:solidFill>
                <a:prstClr val="white"/>
              </a:solidFill>
            </a:endParaRPr>
          </a:p>
        </p:txBody>
      </p:sp>
      <p:sp>
        <p:nvSpPr>
          <p:cNvPr id="4" name="Footer Placeholder 3"/>
          <p:cNvSpPr>
            <a:spLocks noGrp="1"/>
          </p:cNvSpPr>
          <p:nvPr>
            <p:ph type="ftr" sz="quarter" idx="11"/>
          </p:nvPr>
        </p:nvSpPr>
        <p:spPr/>
        <p:txBody>
          <a:bodyPr/>
          <a:lstStyle/>
          <a:p>
            <a:endParaRPr lang="ru-RU">
              <a:solidFill>
                <a:prstClr val="white"/>
              </a:solidFill>
            </a:endParaRPr>
          </a:p>
        </p:txBody>
      </p:sp>
      <p:sp>
        <p:nvSpPr>
          <p:cNvPr id="5" name="Slide Number Placeholder 4"/>
          <p:cNvSpPr>
            <a:spLocks noGrp="1"/>
          </p:cNvSpPr>
          <p:nvPr>
            <p:ph type="sldNum" sz="quarter" idx="12"/>
          </p:nvPr>
        </p:nvSpPr>
        <p:spPr/>
        <p:txBody>
          <a:bodyPr/>
          <a:lstStyle/>
          <a:p>
            <a:fld id="{7A349B74-602B-4988-8F81-5E576582EBD2}" type="slidenum">
              <a:rPr lang="ru-RU" smtClean="0">
                <a:solidFill>
                  <a:prstClr val="white"/>
                </a:solidFill>
              </a:rPr>
              <a:pPr/>
              <a:t>‹N°›</a:t>
            </a:fld>
            <a:endParaRPr lang="ru-RU">
              <a:solidFill>
                <a:prstClr val="white"/>
              </a:solidFill>
            </a:endParaRPr>
          </a:p>
        </p:txBody>
      </p:sp>
    </p:spTree>
    <p:extLst>
      <p:ext uri="{BB962C8B-B14F-4D97-AF65-F5344CB8AC3E}">
        <p14:creationId xmlns:p14="http://schemas.microsoft.com/office/powerpoint/2010/main" val="1499120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7DB68-AEA9-4FAF-B880-AA2C1B036823}" type="datetimeFigureOut">
              <a:rPr lang="ru-RU" smtClean="0">
                <a:solidFill>
                  <a:prstClr val="white"/>
                </a:solidFill>
              </a:rPr>
              <a:pPr/>
              <a:t>11.07.2021</a:t>
            </a:fld>
            <a:endParaRPr lang="ru-RU">
              <a:solidFill>
                <a:prstClr val="white"/>
              </a:solidFill>
            </a:endParaRPr>
          </a:p>
        </p:txBody>
      </p:sp>
      <p:sp>
        <p:nvSpPr>
          <p:cNvPr id="3" name="Footer Placeholder 2"/>
          <p:cNvSpPr>
            <a:spLocks noGrp="1"/>
          </p:cNvSpPr>
          <p:nvPr>
            <p:ph type="ftr" sz="quarter" idx="11"/>
          </p:nvPr>
        </p:nvSpPr>
        <p:spPr/>
        <p:txBody>
          <a:bodyPr/>
          <a:lstStyle/>
          <a:p>
            <a:endParaRPr lang="ru-RU">
              <a:solidFill>
                <a:prstClr val="white"/>
              </a:solidFill>
            </a:endParaRPr>
          </a:p>
        </p:txBody>
      </p:sp>
      <p:sp>
        <p:nvSpPr>
          <p:cNvPr id="4" name="Slide Number Placeholder 3"/>
          <p:cNvSpPr>
            <a:spLocks noGrp="1"/>
          </p:cNvSpPr>
          <p:nvPr>
            <p:ph type="sldNum" sz="quarter" idx="12"/>
          </p:nvPr>
        </p:nvSpPr>
        <p:spPr/>
        <p:txBody>
          <a:bodyPr/>
          <a:lstStyle/>
          <a:p>
            <a:fld id="{7A349B74-602B-4988-8F81-5E576582EBD2}" type="slidenum">
              <a:rPr lang="ru-RU" smtClean="0">
                <a:solidFill>
                  <a:prstClr val="white"/>
                </a:solidFill>
              </a:rPr>
              <a:pPr/>
              <a:t>‹N°›</a:t>
            </a:fld>
            <a:endParaRPr lang="ru-RU">
              <a:solidFill>
                <a:prstClr val="white"/>
              </a:solidFill>
            </a:endParaRPr>
          </a:p>
        </p:txBody>
      </p:sp>
    </p:spTree>
    <p:extLst>
      <p:ext uri="{BB962C8B-B14F-4D97-AF65-F5344CB8AC3E}">
        <p14:creationId xmlns:p14="http://schemas.microsoft.com/office/powerpoint/2010/main" val="1137359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737DB68-AEA9-4FAF-B880-AA2C1B036823}" type="datetimeFigureOut">
              <a:rPr lang="ru-RU" smtClean="0">
                <a:solidFill>
                  <a:prstClr val="white"/>
                </a:solidFill>
              </a:rPr>
              <a:pPr/>
              <a:t>11.07.2021</a:t>
            </a:fld>
            <a:endParaRPr lang="ru-RU">
              <a:solidFill>
                <a:prstClr val="white"/>
              </a:solidFill>
            </a:endParaRPr>
          </a:p>
        </p:txBody>
      </p:sp>
      <p:sp>
        <p:nvSpPr>
          <p:cNvPr id="6" name="Footer Placeholder 5"/>
          <p:cNvSpPr>
            <a:spLocks noGrp="1"/>
          </p:cNvSpPr>
          <p:nvPr>
            <p:ph type="ftr" sz="quarter" idx="11"/>
          </p:nvPr>
        </p:nvSpPr>
        <p:spPr/>
        <p:txBody>
          <a:bodyPr/>
          <a:lstStyle/>
          <a:p>
            <a:endParaRPr lang="ru-RU">
              <a:solidFill>
                <a:prstClr val="white"/>
              </a:solidFill>
            </a:endParaRPr>
          </a:p>
        </p:txBody>
      </p:sp>
      <p:sp>
        <p:nvSpPr>
          <p:cNvPr id="7" name="Slide Number Placeholder 6"/>
          <p:cNvSpPr>
            <a:spLocks noGrp="1"/>
          </p:cNvSpPr>
          <p:nvPr>
            <p:ph type="sldNum" sz="quarter" idx="12"/>
          </p:nvPr>
        </p:nvSpPr>
        <p:spPr/>
        <p:txBody>
          <a:bodyPr/>
          <a:lstStyle/>
          <a:p>
            <a:fld id="{7A349B74-602B-4988-8F81-5E576582EBD2}" type="slidenum">
              <a:rPr lang="ru-RU" smtClean="0">
                <a:solidFill>
                  <a:prstClr val="white"/>
                </a:solidFill>
              </a:rPr>
              <a:pPr/>
              <a:t>‹N°›</a:t>
            </a:fld>
            <a:endParaRPr lang="ru-RU">
              <a:solidFill>
                <a:prstClr val="white"/>
              </a:solidFill>
            </a:endParaRPr>
          </a:p>
        </p:txBody>
      </p:sp>
    </p:spTree>
    <p:extLst>
      <p:ext uri="{BB962C8B-B14F-4D97-AF65-F5344CB8AC3E}">
        <p14:creationId xmlns:p14="http://schemas.microsoft.com/office/powerpoint/2010/main" val="4224739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737DB68-AEA9-4FAF-B880-AA2C1B036823}" type="datetimeFigureOut">
              <a:rPr lang="ru-RU" smtClean="0">
                <a:solidFill>
                  <a:prstClr val="white"/>
                </a:solidFill>
              </a:rPr>
              <a:pPr/>
              <a:t>11.07.2021</a:t>
            </a:fld>
            <a:endParaRPr lang="ru-RU">
              <a:solidFill>
                <a:prstClr val="white"/>
              </a:solidFill>
            </a:endParaRPr>
          </a:p>
        </p:txBody>
      </p:sp>
      <p:sp>
        <p:nvSpPr>
          <p:cNvPr id="6" name="Footer Placeholder 5"/>
          <p:cNvSpPr>
            <a:spLocks noGrp="1"/>
          </p:cNvSpPr>
          <p:nvPr>
            <p:ph type="ftr" sz="quarter" idx="11"/>
          </p:nvPr>
        </p:nvSpPr>
        <p:spPr/>
        <p:txBody>
          <a:bodyPr/>
          <a:lstStyle/>
          <a:p>
            <a:endParaRPr lang="ru-RU">
              <a:solidFill>
                <a:prstClr val="white"/>
              </a:solidFill>
            </a:endParaRPr>
          </a:p>
        </p:txBody>
      </p:sp>
      <p:sp>
        <p:nvSpPr>
          <p:cNvPr id="7" name="Slide Number Placeholder 6"/>
          <p:cNvSpPr>
            <a:spLocks noGrp="1"/>
          </p:cNvSpPr>
          <p:nvPr>
            <p:ph type="sldNum" sz="quarter" idx="12"/>
          </p:nvPr>
        </p:nvSpPr>
        <p:spPr/>
        <p:txBody>
          <a:bodyPr/>
          <a:lstStyle/>
          <a:p>
            <a:fld id="{7A349B74-602B-4988-8F81-5E576582EBD2}" type="slidenum">
              <a:rPr lang="ru-RU" smtClean="0">
                <a:solidFill>
                  <a:prstClr val="white"/>
                </a:solidFill>
              </a:rPr>
              <a:pPr/>
              <a:t>‹N°›</a:t>
            </a:fld>
            <a:endParaRPr lang="ru-RU">
              <a:solidFill>
                <a:prstClr val="white"/>
              </a:solidFill>
            </a:endParaRPr>
          </a:p>
        </p:txBody>
      </p:sp>
    </p:spTree>
    <p:extLst>
      <p:ext uri="{BB962C8B-B14F-4D97-AF65-F5344CB8AC3E}">
        <p14:creationId xmlns:p14="http://schemas.microsoft.com/office/powerpoint/2010/main" val="1685328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737DB68-AEA9-4FAF-B880-AA2C1B036823}" type="datetimeFigureOut">
              <a:rPr lang="ru-RU" smtClean="0">
                <a:solidFill>
                  <a:prstClr val="white"/>
                </a:solidFill>
              </a:rPr>
              <a:pPr/>
              <a:t>11.07.2021</a:t>
            </a:fld>
            <a:endParaRPr lang="ru-RU">
              <a:solidFill>
                <a:prstClr val="white"/>
              </a:solidFill>
            </a:endParaRPr>
          </a:p>
        </p:txBody>
      </p:sp>
      <p:sp>
        <p:nvSpPr>
          <p:cNvPr id="6" name="Footer Placeholder 5"/>
          <p:cNvSpPr>
            <a:spLocks noGrp="1"/>
          </p:cNvSpPr>
          <p:nvPr>
            <p:ph type="ftr" sz="quarter" idx="11"/>
          </p:nvPr>
        </p:nvSpPr>
        <p:spPr/>
        <p:txBody>
          <a:bodyPr/>
          <a:lstStyle/>
          <a:p>
            <a:endParaRPr lang="ru-RU">
              <a:solidFill>
                <a:prstClr val="white"/>
              </a:solidFill>
            </a:endParaRPr>
          </a:p>
        </p:txBody>
      </p:sp>
      <p:sp>
        <p:nvSpPr>
          <p:cNvPr id="7" name="Slide Number Placeholder 6"/>
          <p:cNvSpPr>
            <a:spLocks noGrp="1"/>
          </p:cNvSpPr>
          <p:nvPr>
            <p:ph type="sldNum" sz="quarter" idx="12"/>
          </p:nvPr>
        </p:nvSpPr>
        <p:spPr/>
        <p:txBody>
          <a:bodyPr/>
          <a:lstStyle/>
          <a:p>
            <a:fld id="{7A349B74-602B-4988-8F81-5E576582EBD2}" type="slidenum">
              <a:rPr lang="ru-RU" smtClean="0">
                <a:solidFill>
                  <a:prstClr val="white"/>
                </a:solidFill>
              </a:rPr>
              <a:pPr/>
              <a:t>‹N°›</a:t>
            </a:fld>
            <a:endParaRPr lang="ru-RU">
              <a:solidFill>
                <a:prstClr val="white"/>
              </a:solidFill>
            </a:endParaRPr>
          </a:p>
        </p:txBody>
      </p:sp>
    </p:spTree>
    <p:extLst>
      <p:ext uri="{BB962C8B-B14F-4D97-AF65-F5344CB8AC3E}">
        <p14:creationId xmlns:p14="http://schemas.microsoft.com/office/powerpoint/2010/main" val="265661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37DB68-AEA9-4FAF-B880-AA2C1B036823}" type="datetimeFigureOut">
              <a:rPr lang="ru-RU" smtClean="0">
                <a:solidFill>
                  <a:prstClr val="white"/>
                </a:solidFill>
              </a:rPr>
              <a:pPr/>
              <a:t>11.07.2021</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7A349B74-602B-4988-8F81-5E576582EBD2}" type="slidenum">
              <a:rPr lang="ru-RU" smtClean="0">
                <a:solidFill>
                  <a:prstClr val="white"/>
                </a:solidFill>
              </a:rPr>
              <a:pPr/>
              <a:t>‹N°›</a:t>
            </a:fld>
            <a:endParaRPr lang="ru-RU">
              <a:solidFill>
                <a:prstClr val="white"/>
              </a:solidFill>
            </a:endParaRPr>
          </a:p>
        </p:txBody>
      </p:sp>
    </p:spTree>
    <p:extLst>
      <p:ext uri="{BB962C8B-B14F-4D97-AF65-F5344CB8AC3E}">
        <p14:creationId xmlns:p14="http://schemas.microsoft.com/office/powerpoint/2010/main" val="42809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37DB68-AEA9-4FAF-B880-AA2C1B036823}" type="datetimeFigureOut">
              <a:rPr lang="ru-RU" smtClean="0">
                <a:solidFill>
                  <a:prstClr val="white"/>
                </a:solidFill>
              </a:rPr>
              <a:pPr/>
              <a:t>11.07.2021</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7A349B74-602B-4988-8F81-5E576582EBD2}" type="slidenum">
              <a:rPr lang="ru-RU" smtClean="0">
                <a:solidFill>
                  <a:prstClr val="white"/>
                </a:solidFill>
              </a:rPr>
              <a:pPr/>
              <a:t>‹N°›</a:t>
            </a:fld>
            <a:endParaRPr lang="ru-RU">
              <a:solidFill>
                <a:prstClr val="white"/>
              </a:solidFill>
            </a:endParaRPr>
          </a:p>
        </p:txBody>
      </p:sp>
    </p:spTree>
    <p:extLst>
      <p:ext uri="{BB962C8B-B14F-4D97-AF65-F5344CB8AC3E}">
        <p14:creationId xmlns:p14="http://schemas.microsoft.com/office/powerpoint/2010/main" val="376980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37DB68-AEA9-4FAF-B880-AA2C1B036823}" type="datetimeFigureOut">
              <a:rPr lang="ru-RU" smtClean="0"/>
              <a:t>11.07.2021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349B74-602B-4988-8F81-5E576582EBD2}" type="slidenum">
              <a:rPr lang="ru-RU" smtClean="0"/>
              <a:t>‹N°›</a:t>
            </a:fld>
            <a:endParaRPr lang="ru-RU"/>
          </a:p>
        </p:txBody>
      </p:sp>
    </p:spTree>
    <p:extLst>
      <p:ext uri="{BB962C8B-B14F-4D97-AF65-F5344CB8AC3E}">
        <p14:creationId xmlns:p14="http://schemas.microsoft.com/office/powerpoint/2010/main" val="3070580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37DB68-AEA9-4FAF-B880-AA2C1B036823}" type="datetimeFigureOut">
              <a:rPr lang="ru-RU" smtClean="0">
                <a:solidFill>
                  <a:prstClr val="white"/>
                </a:solidFill>
              </a:rPr>
              <a:pPr/>
              <a:t>11.07.2021</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7A349B74-602B-4988-8F81-5E576582EBD2}" type="slidenum">
              <a:rPr lang="ru-RU" smtClean="0">
                <a:solidFill>
                  <a:prstClr val="white"/>
                </a:solidFill>
              </a:rPr>
              <a:pPr/>
              <a:t>‹N°›</a:t>
            </a:fld>
            <a:endParaRPr lang="ru-RU">
              <a:solidFill>
                <a:prstClr val="white"/>
              </a:solidFill>
            </a:endParaRPr>
          </a:p>
        </p:txBody>
      </p:sp>
    </p:spTree>
    <p:extLst>
      <p:ext uri="{BB962C8B-B14F-4D97-AF65-F5344CB8AC3E}">
        <p14:creationId xmlns:p14="http://schemas.microsoft.com/office/powerpoint/2010/main" val="1233982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37DB68-AEA9-4FAF-B880-AA2C1B036823}" type="datetimeFigureOut">
              <a:rPr lang="ru-RU" smtClean="0">
                <a:solidFill>
                  <a:prstClr val="white"/>
                </a:solidFill>
              </a:rPr>
              <a:pPr/>
              <a:t>11.07.2021</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7A349B74-602B-4988-8F81-5E576582EBD2}" type="slidenum">
              <a:rPr lang="ru-RU" smtClean="0">
                <a:solidFill>
                  <a:prstClr val="white"/>
                </a:solidFill>
              </a:rPr>
              <a:pPr/>
              <a:t>‹N°›</a:t>
            </a:fld>
            <a:endParaRPr lang="ru-RU">
              <a:solidFill>
                <a:prstClr val="white"/>
              </a:solidFill>
            </a:endParaRPr>
          </a:p>
        </p:txBody>
      </p:sp>
    </p:spTree>
    <p:extLst>
      <p:ext uri="{BB962C8B-B14F-4D97-AF65-F5344CB8AC3E}">
        <p14:creationId xmlns:p14="http://schemas.microsoft.com/office/powerpoint/2010/main" val="2512972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37DB68-AEA9-4FAF-B880-AA2C1B036823}" type="datetimeFigureOut">
              <a:rPr lang="ru-RU" smtClean="0">
                <a:solidFill>
                  <a:prstClr val="white"/>
                </a:solidFill>
              </a:rPr>
              <a:pPr/>
              <a:t>11.07.2021</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7A349B74-602B-4988-8F81-5E576582EBD2}" type="slidenum">
              <a:rPr lang="ru-RU" smtClean="0">
                <a:solidFill>
                  <a:prstClr val="white"/>
                </a:solidFill>
              </a:rPr>
              <a:pPr/>
              <a:t>‹N°›</a:t>
            </a:fld>
            <a:endParaRPr lang="ru-RU">
              <a:solidFill>
                <a:prstClr val="white"/>
              </a:solidFill>
            </a:endParaRPr>
          </a:p>
        </p:txBody>
      </p:sp>
    </p:spTree>
    <p:extLst>
      <p:ext uri="{BB962C8B-B14F-4D97-AF65-F5344CB8AC3E}">
        <p14:creationId xmlns:p14="http://schemas.microsoft.com/office/powerpoint/2010/main" val="3707196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737DB68-AEA9-4FAF-B880-AA2C1B036823}" type="datetimeFigureOut">
              <a:rPr lang="ru-RU" smtClean="0">
                <a:solidFill>
                  <a:prstClr val="white"/>
                </a:solidFill>
              </a:rPr>
              <a:pPr/>
              <a:t>11.07.2021</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7A349B74-602B-4988-8F81-5E576582EBD2}" type="slidenum">
              <a:rPr lang="ru-RU" smtClean="0">
                <a:solidFill>
                  <a:prstClr val="white"/>
                </a:solidFill>
              </a:rPr>
              <a:pPr/>
              <a:t>‹N°›</a:t>
            </a:fld>
            <a:endParaRPr lang="ru-RU">
              <a:solidFill>
                <a:prstClr val="white"/>
              </a:solidFill>
            </a:endParaRPr>
          </a:p>
        </p:txBody>
      </p:sp>
    </p:spTree>
    <p:extLst>
      <p:ext uri="{BB962C8B-B14F-4D97-AF65-F5344CB8AC3E}">
        <p14:creationId xmlns:p14="http://schemas.microsoft.com/office/powerpoint/2010/main" val="4212862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737DB68-AEA9-4FAF-B880-AA2C1B036823}" type="datetimeFigureOut">
              <a:rPr lang="ru-RU" smtClean="0">
                <a:solidFill>
                  <a:prstClr val="white"/>
                </a:solidFill>
              </a:rPr>
              <a:pPr/>
              <a:t>11.07.2021</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7A349B74-602B-4988-8F81-5E576582EBD2}" type="slidenum">
              <a:rPr lang="ru-RU" smtClean="0">
                <a:solidFill>
                  <a:prstClr val="white"/>
                </a:solidFill>
              </a:rPr>
              <a:pPr/>
              <a:t>‹N°›</a:t>
            </a:fld>
            <a:endParaRPr lang="ru-RU">
              <a:solidFill>
                <a:prstClr val="white"/>
              </a:solidFill>
            </a:endParaRPr>
          </a:p>
        </p:txBody>
      </p:sp>
    </p:spTree>
    <p:extLst>
      <p:ext uri="{BB962C8B-B14F-4D97-AF65-F5344CB8AC3E}">
        <p14:creationId xmlns:p14="http://schemas.microsoft.com/office/powerpoint/2010/main" val="270639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737DB68-AEA9-4FAF-B880-AA2C1B036823}" type="datetimeFigureOut">
              <a:rPr lang="ru-RU" smtClean="0"/>
              <a:t>11.07.2021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349B74-602B-4988-8F81-5E576582EBD2}" type="slidenum">
              <a:rPr lang="ru-RU" smtClean="0"/>
              <a:t>‹N°›</a:t>
            </a:fld>
            <a:endParaRPr lang="ru-RU"/>
          </a:p>
        </p:txBody>
      </p:sp>
    </p:spTree>
    <p:extLst>
      <p:ext uri="{BB962C8B-B14F-4D97-AF65-F5344CB8AC3E}">
        <p14:creationId xmlns:p14="http://schemas.microsoft.com/office/powerpoint/2010/main" val="326683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737DB68-AEA9-4FAF-B880-AA2C1B036823}" type="datetimeFigureOut">
              <a:rPr lang="ru-RU" smtClean="0"/>
              <a:t>11.07.2021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A349B74-602B-4988-8F81-5E576582EBD2}" type="slidenum">
              <a:rPr lang="ru-RU" smtClean="0"/>
              <a:t>‹N°›</a:t>
            </a:fld>
            <a:endParaRPr lang="ru-RU"/>
          </a:p>
        </p:txBody>
      </p:sp>
    </p:spTree>
    <p:extLst>
      <p:ext uri="{BB962C8B-B14F-4D97-AF65-F5344CB8AC3E}">
        <p14:creationId xmlns:p14="http://schemas.microsoft.com/office/powerpoint/2010/main" val="355576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737DB68-AEA9-4FAF-B880-AA2C1B036823}" type="datetimeFigureOut">
              <a:rPr lang="ru-RU" smtClean="0"/>
              <a:t>11.07.2021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A349B74-602B-4988-8F81-5E576582EBD2}" type="slidenum">
              <a:rPr lang="ru-RU" smtClean="0"/>
              <a:t>‹N°›</a:t>
            </a:fld>
            <a:endParaRPr lang="ru-RU"/>
          </a:p>
        </p:txBody>
      </p:sp>
    </p:spTree>
    <p:extLst>
      <p:ext uri="{BB962C8B-B14F-4D97-AF65-F5344CB8AC3E}">
        <p14:creationId xmlns:p14="http://schemas.microsoft.com/office/powerpoint/2010/main" val="392907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7DB68-AEA9-4FAF-B880-AA2C1B036823}" type="datetimeFigureOut">
              <a:rPr lang="ru-RU" smtClean="0"/>
              <a:t>11.07.2021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A349B74-602B-4988-8F81-5E576582EBD2}" type="slidenum">
              <a:rPr lang="ru-RU" smtClean="0"/>
              <a:t>‹N°›</a:t>
            </a:fld>
            <a:endParaRPr lang="ru-RU"/>
          </a:p>
        </p:txBody>
      </p:sp>
    </p:spTree>
    <p:extLst>
      <p:ext uri="{BB962C8B-B14F-4D97-AF65-F5344CB8AC3E}">
        <p14:creationId xmlns:p14="http://schemas.microsoft.com/office/powerpoint/2010/main" val="41506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737DB68-AEA9-4FAF-B880-AA2C1B036823}" type="datetimeFigureOut">
              <a:rPr lang="ru-RU" smtClean="0"/>
              <a:t>11.07.2021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349B74-602B-4988-8F81-5E576582EBD2}" type="slidenum">
              <a:rPr lang="ru-RU" smtClean="0"/>
              <a:t>‹N°›</a:t>
            </a:fld>
            <a:endParaRPr lang="ru-RU"/>
          </a:p>
        </p:txBody>
      </p:sp>
    </p:spTree>
    <p:extLst>
      <p:ext uri="{BB962C8B-B14F-4D97-AF65-F5344CB8AC3E}">
        <p14:creationId xmlns:p14="http://schemas.microsoft.com/office/powerpoint/2010/main" val="312368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737DB68-AEA9-4FAF-B880-AA2C1B036823}" type="datetimeFigureOut">
              <a:rPr lang="ru-RU" smtClean="0"/>
              <a:t>11.07.2021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349B74-602B-4988-8F81-5E576582EBD2}" type="slidenum">
              <a:rPr lang="ru-RU" smtClean="0"/>
              <a:t>‹N°›</a:t>
            </a:fld>
            <a:endParaRPr lang="ru-RU"/>
          </a:p>
        </p:txBody>
      </p:sp>
    </p:spTree>
    <p:extLst>
      <p:ext uri="{BB962C8B-B14F-4D97-AF65-F5344CB8AC3E}">
        <p14:creationId xmlns:p14="http://schemas.microsoft.com/office/powerpoint/2010/main" val="872559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37DB68-AEA9-4FAF-B880-AA2C1B036823}" type="datetimeFigureOut">
              <a:rPr lang="ru-RU" smtClean="0"/>
              <a:t>11.07.2021</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349B74-602B-4988-8F81-5E576582EBD2}" type="slidenum">
              <a:rPr lang="ru-RU" smtClean="0"/>
              <a:t>‹N°›</a:t>
            </a:fld>
            <a:endParaRPr lang="ru-RU"/>
          </a:p>
        </p:txBody>
      </p:sp>
    </p:spTree>
    <p:extLst>
      <p:ext uri="{BB962C8B-B14F-4D97-AF65-F5344CB8AC3E}">
        <p14:creationId xmlns:p14="http://schemas.microsoft.com/office/powerpoint/2010/main" val="2581377385"/>
      </p:ext>
    </p:extLst>
  </p:cSld>
  <p:clrMap bg1="dk1" tx1="lt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37DB68-AEA9-4FAF-B880-AA2C1B036823}" type="datetimeFigureOut">
              <a:rPr lang="ru-RU" smtClean="0">
                <a:solidFill>
                  <a:prstClr val="white"/>
                </a:solidFill>
              </a:rPr>
              <a:pPr/>
              <a:t>11.07.2021</a:t>
            </a:fld>
            <a:endParaRPr lang="ru-RU">
              <a:solidFill>
                <a:prstClr val="white"/>
              </a:solidFill>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solidFill>
                <a:prstClr val="white"/>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349B74-602B-4988-8F81-5E576582EBD2}" type="slidenum">
              <a:rPr lang="ru-RU" smtClean="0">
                <a:solidFill>
                  <a:prstClr val="white"/>
                </a:solidFill>
              </a:rPr>
              <a:pPr/>
              <a:t>‹N°›</a:t>
            </a:fld>
            <a:endParaRPr lang="ru-RU">
              <a:solidFill>
                <a:prstClr val="white"/>
              </a:solidFill>
            </a:endParaRPr>
          </a:p>
        </p:txBody>
      </p:sp>
    </p:spTree>
    <p:extLst>
      <p:ext uri="{BB962C8B-B14F-4D97-AF65-F5344CB8AC3E}">
        <p14:creationId xmlns:p14="http://schemas.microsoft.com/office/powerpoint/2010/main" val="51107810"/>
      </p:ext>
    </p:extLst>
  </p:cSld>
  <p:clrMap bg1="dk1" tx1="lt1" bg2="dk2"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1236" y="176624"/>
            <a:ext cx="10204174" cy="1563755"/>
          </a:xfrm>
        </p:spPr>
        <p:txBody>
          <a:bodyPr>
            <a:noAutofit/>
          </a:bodyPr>
          <a:lstStyle/>
          <a:p>
            <a:pPr algn="ctr"/>
            <a:r>
              <a:rPr lang="en-US" sz="4000" b="1" dirty="0">
                <a:solidFill>
                  <a:schemeClr val="bg1">
                    <a:lumMod val="95000"/>
                    <a:lumOff val="5000"/>
                  </a:schemeClr>
                </a:solidFill>
              </a:rPr>
              <a:t>Numerical modelling of dark atom interaction with </a:t>
            </a:r>
            <a:r>
              <a:rPr lang="en-US" sz="4000" b="1" dirty="0" smtClean="0">
                <a:solidFill>
                  <a:schemeClr val="bg1">
                    <a:lumMod val="95000"/>
                    <a:lumOff val="5000"/>
                  </a:schemeClr>
                </a:solidFill>
              </a:rPr>
              <a:t>nuclei.</a:t>
            </a:r>
            <a:endParaRPr lang="ru-RU" sz="4000" b="1" dirty="0">
              <a:solidFill>
                <a:schemeClr val="bg1">
                  <a:lumMod val="95000"/>
                  <a:lumOff val="5000"/>
                </a:schemeClr>
              </a:solidFill>
            </a:endParaRPr>
          </a:p>
        </p:txBody>
      </p:sp>
      <p:sp>
        <p:nvSpPr>
          <p:cNvPr id="3" name="Подзаголовок 2"/>
          <p:cNvSpPr>
            <a:spLocks noGrp="1"/>
          </p:cNvSpPr>
          <p:nvPr>
            <p:ph type="subTitle" idx="1"/>
          </p:nvPr>
        </p:nvSpPr>
        <p:spPr>
          <a:xfrm>
            <a:off x="1152941" y="1740379"/>
            <a:ext cx="10760764" cy="4333461"/>
          </a:xfrm>
        </p:spPr>
        <p:txBody>
          <a:bodyPr>
            <a:noAutofit/>
          </a:bodyPr>
          <a:lstStyle/>
          <a:p>
            <a:pPr lvl="0" algn="ctr">
              <a:buClr>
                <a:srgbClr val="BC1C1C">
                  <a:lumMod val="75000"/>
                </a:srgbClr>
              </a:buClr>
            </a:pPr>
            <a:r>
              <a:rPr lang="en-US" sz="3600" dirty="0">
                <a:solidFill>
                  <a:prstClr val="black"/>
                </a:solidFill>
              </a:rPr>
              <a:t>T</a:t>
            </a:r>
            <a:r>
              <a:rPr lang="ru-RU" sz="3600" dirty="0">
                <a:solidFill>
                  <a:prstClr val="black"/>
                </a:solidFill>
              </a:rPr>
              <a:t>.</a:t>
            </a:r>
            <a:r>
              <a:rPr lang="en-US" sz="3600" dirty="0">
                <a:solidFill>
                  <a:prstClr val="black"/>
                </a:solidFill>
              </a:rPr>
              <a:t>E</a:t>
            </a:r>
            <a:r>
              <a:rPr lang="ru-RU" sz="3600" dirty="0">
                <a:solidFill>
                  <a:prstClr val="black"/>
                </a:solidFill>
              </a:rPr>
              <a:t>. </a:t>
            </a:r>
            <a:r>
              <a:rPr lang="en-US" sz="3600" dirty="0" err="1" smtClean="0">
                <a:solidFill>
                  <a:prstClr val="black"/>
                </a:solidFill>
              </a:rPr>
              <a:t>Bikbaev</a:t>
            </a:r>
            <a:r>
              <a:rPr lang="en-US" sz="3600" dirty="0" smtClean="0">
                <a:solidFill>
                  <a:prstClr val="black"/>
                </a:solidFill>
              </a:rPr>
              <a:t>, M</a:t>
            </a:r>
            <a:r>
              <a:rPr lang="ru-RU" sz="3600" dirty="0">
                <a:solidFill>
                  <a:prstClr val="black"/>
                </a:solidFill>
              </a:rPr>
              <a:t>.</a:t>
            </a:r>
            <a:r>
              <a:rPr lang="en-US" sz="3600" dirty="0">
                <a:solidFill>
                  <a:prstClr val="black"/>
                </a:solidFill>
              </a:rPr>
              <a:t>Yu</a:t>
            </a:r>
            <a:r>
              <a:rPr lang="ru-RU" sz="3600" dirty="0" smtClean="0">
                <a:solidFill>
                  <a:prstClr val="black"/>
                </a:solidFill>
              </a:rPr>
              <a:t>.</a:t>
            </a:r>
            <a:r>
              <a:rPr lang="en-US" sz="3600" dirty="0">
                <a:solidFill>
                  <a:prstClr val="black"/>
                </a:solidFill>
              </a:rPr>
              <a:t> </a:t>
            </a:r>
            <a:r>
              <a:rPr lang="en-US" sz="3600" dirty="0" err="1" smtClean="0">
                <a:solidFill>
                  <a:prstClr val="black"/>
                </a:solidFill>
              </a:rPr>
              <a:t>Khlopov</a:t>
            </a:r>
            <a:r>
              <a:rPr lang="en-US" sz="3600" dirty="0" smtClean="0">
                <a:solidFill>
                  <a:prstClr val="black"/>
                </a:solidFill>
              </a:rPr>
              <a:t>, A</a:t>
            </a:r>
            <a:r>
              <a:rPr lang="ru-RU" sz="3600" dirty="0">
                <a:solidFill>
                  <a:prstClr val="black"/>
                </a:solidFill>
              </a:rPr>
              <a:t>.</a:t>
            </a:r>
            <a:r>
              <a:rPr lang="en-US" sz="3600" dirty="0">
                <a:solidFill>
                  <a:prstClr val="black"/>
                </a:solidFill>
              </a:rPr>
              <a:t>G</a:t>
            </a:r>
            <a:r>
              <a:rPr lang="ru-RU" sz="3600" dirty="0" smtClean="0">
                <a:solidFill>
                  <a:prstClr val="black"/>
                </a:solidFill>
              </a:rPr>
              <a:t>.</a:t>
            </a:r>
            <a:r>
              <a:rPr lang="en-US" sz="3600" dirty="0">
                <a:solidFill>
                  <a:prstClr val="black"/>
                </a:solidFill>
              </a:rPr>
              <a:t> </a:t>
            </a:r>
            <a:r>
              <a:rPr lang="en-US" sz="3600" dirty="0" err="1">
                <a:solidFill>
                  <a:prstClr val="black"/>
                </a:solidFill>
              </a:rPr>
              <a:t>Mayorov</a:t>
            </a:r>
            <a:r>
              <a:rPr lang="ru-RU" sz="3600" dirty="0">
                <a:solidFill>
                  <a:prstClr val="black"/>
                </a:solidFill>
              </a:rPr>
              <a:t/>
            </a:r>
            <a:br>
              <a:rPr lang="ru-RU" sz="3600" dirty="0">
                <a:solidFill>
                  <a:prstClr val="black"/>
                </a:solidFill>
              </a:rPr>
            </a:br>
            <a:endParaRPr lang="en-US" sz="3600" dirty="0" smtClean="0">
              <a:solidFill>
                <a:prstClr val="black"/>
              </a:solidFill>
            </a:endParaRPr>
          </a:p>
          <a:p>
            <a:pPr lvl="0" algn="ctr">
              <a:buClr>
                <a:srgbClr val="BC1C1C">
                  <a:lumMod val="75000"/>
                </a:srgbClr>
              </a:buClr>
            </a:pPr>
            <a:r>
              <a:rPr lang="en-US" sz="2800" dirty="0" smtClean="0">
                <a:solidFill>
                  <a:prstClr val="black"/>
                </a:solidFill>
              </a:rPr>
              <a:t>Presented at XXIV Bled Workshop </a:t>
            </a:r>
          </a:p>
          <a:p>
            <a:pPr lvl="0" algn="ctr">
              <a:buClr>
                <a:srgbClr val="BC1C1C">
                  <a:lumMod val="75000"/>
                </a:srgbClr>
              </a:buClr>
            </a:pPr>
            <a:r>
              <a:rPr lang="en-US" sz="2800" dirty="0" smtClean="0">
                <a:solidFill>
                  <a:prstClr val="black"/>
                </a:solidFill>
              </a:rPr>
              <a:t>“What comes beyond the Standard models?”</a:t>
            </a:r>
            <a:endParaRPr lang="ru-RU" sz="2800" dirty="0">
              <a:solidFill>
                <a:prstClr val="black"/>
              </a:solidFill>
            </a:endParaRPr>
          </a:p>
          <a:p>
            <a:endParaRPr lang="ru-RU" sz="3600" dirty="0"/>
          </a:p>
        </p:txBody>
      </p:sp>
    </p:spTree>
    <p:extLst>
      <p:ext uri="{BB962C8B-B14F-4D97-AF65-F5344CB8AC3E}">
        <p14:creationId xmlns:p14="http://schemas.microsoft.com/office/powerpoint/2010/main" val="3656934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1280572" y="360527"/>
            <a:ext cx="10158134" cy="5451144"/>
          </a:xfrm>
          <a:prstGeom prst="rect">
            <a:avLst/>
          </a:prstGeom>
        </p:spPr>
      </p:pic>
      <p:sp>
        <p:nvSpPr>
          <p:cNvPr id="5" name="Прямоугольник 4"/>
          <p:cNvSpPr/>
          <p:nvPr/>
        </p:nvSpPr>
        <p:spPr>
          <a:xfrm>
            <a:off x="1548628" y="5876539"/>
            <a:ext cx="9890078" cy="523220"/>
          </a:xfrm>
          <a:prstGeom prst="rect">
            <a:avLst/>
          </a:prstGeom>
        </p:spPr>
        <p:txBody>
          <a:bodyPr wrap="square">
            <a:spAutoFit/>
          </a:bodyPr>
          <a:lstStyle/>
          <a:p>
            <a:pPr lvl="0"/>
            <a:r>
              <a:rPr lang="en-US" sz="2800" dirty="0">
                <a:solidFill>
                  <a:srgbClr val="FFFF00"/>
                </a:solidFill>
              </a:rPr>
              <a:t>Total potential of interaction between He and the target </a:t>
            </a:r>
            <a:r>
              <a:rPr lang="en-US" sz="2800" dirty="0" smtClean="0">
                <a:solidFill>
                  <a:srgbClr val="FFFF00"/>
                </a:solidFill>
              </a:rPr>
              <a:t>nucleus</a:t>
            </a:r>
            <a:endParaRPr lang="ru-RU" sz="2800" dirty="0">
              <a:solidFill>
                <a:srgbClr val="FFFF00"/>
              </a:solidFill>
            </a:endParaRPr>
          </a:p>
        </p:txBody>
      </p:sp>
      <p:sp>
        <p:nvSpPr>
          <p:cNvPr id="6" name="Прямоугольник 5"/>
          <p:cNvSpPr/>
          <p:nvPr/>
        </p:nvSpPr>
        <p:spPr>
          <a:xfrm>
            <a:off x="11670717" y="6136943"/>
            <a:ext cx="580608" cy="584775"/>
          </a:xfrm>
          <a:prstGeom prst="rect">
            <a:avLst/>
          </a:prstGeom>
        </p:spPr>
        <p:txBody>
          <a:bodyPr wrap="none">
            <a:spAutoFit/>
          </a:bodyPr>
          <a:lstStyle/>
          <a:p>
            <a:pPr lvl="0"/>
            <a:r>
              <a:rPr lang="en-US" sz="3200" dirty="0" smtClean="0">
                <a:solidFill>
                  <a:srgbClr val="FF0000"/>
                </a:solidFill>
              </a:rPr>
              <a:t>1</a:t>
            </a:r>
            <a:r>
              <a:rPr lang="en-US" sz="3200" dirty="0">
                <a:solidFill>
                  <a:srgbClr val="FF0000"/>
                </a:solidFill>
              </a:rPr>
              <a:t>0</a:t>
            </a:r>
            <a:endParaRPr lang="ru-RU" sz="3200" dirty="0">
              <a:solidFill>
                <a:srgbClr val="FF0000"/>
              </a:solidFill>
            </a:endParaRPr>
          </a:p>
        </p:txBody>
      </p:sp>
    </p:spTree>
    <p:extLst>
      <p:ext uri="{BB962C8B-B14F-4D97-AF65-F5344CB8AC3E}">
        <p14:creationId xmlns:p14="http://schemas.microsoft.com/office/powerpoint/2010/main" val="791971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2"/>
          <a:stretch>
            <a:fillRect/>
          </a:stretch>
        </p:blipFill>
        <p:spPr>
          <a:xfrm>
            <a:off x="1282229" y="454967"/>
            <a:ext cx="10220795" cy="5428398"/>
          </a:xfrm>
          <a:prstGeom prst="rect">
            <a:avLst/>
          </a:prstGeom>
        </p:spPr>
      </p:pic>
      <p:sp>
        <p:nvSpPr>
          <p:cNvPr id="8" name="Прямоугольник 7"/>
          <p:cNvSpPr/>
          <p:nvPr/>
        </p:nvSpPr>
        <p:spPr>
          <a:xfrm>
            <a:off x="1648712" y="5883365"/>
            <a:ext cx="9689910" cy="461665"/>
          </a:xfrm>
          <a:prstGeom prst="rect">
            <a:avLst/>
          </a:prstGeom>
        </p:spPr>
        <p:txBody>
          <a:bodyPr wrap="square">
            <a:spAutoFit/>
          </a:bodyPr>
          <a:lstStyle/>
          <a:p>
            <a:endParaRPr lang="ru-RU" sz="2400" dirty="0">
              <a:solidFill>
                <a:srgbClr val="FFFF00"/>
              </a:solidFill>
            </a:endParaRPr>
          </a:p>
        </p:txBody>
      </p:sp>
      <p:sp>
        <p:nvSpPr>
          <p:cNvPr id="9" name="Прямоугольник 8"/>
          <p:cNvSpPr/>
          <p:nvPr/>
        </p:nvSpPr>
        <p:spPr>
          <a:xfrm>
            <a:off x="11638643" y="6114197"/>
            <a:ext cx="553357" cy="584775"/>
          </a:xfrm>
          <a:prstGeom prst="rect">
            <a:avLst/>
          </a:prstGeom>
        </p:spPr>
        <p:txBody>
          <a:bodyPr wrap="none">
            <a:spAutoFit/>
          </a:bodyPr>
          <a:lstStyle/>
          <a:p>
            <a:pPr lvl="0"/>
            <a:r>
              <a:rPr lang="en-US" sz="3200" dirty="0" smtClean="0">
                <a:solidFill>
                  <a:srgbClr val="FF0000"/>
                </a:solidFill>
              </a:rPr>
              <a:t>1</a:t>
            </a:r>
            <a:r>
              <a:rPr lang="en-US" sz="3200" dirty="0">
                <a:solidFill>
                  <a:srgbClr val="FF0000"/>
                </a:solidFill>
              </a:rPr>
              <a:t>1</a:t>
            </a:r>
            <a:endParaRPr lang="ru-RU" sz="3200" dirty="0">
              <a:solidFill>
                <a:srgbClr val="FF0000"/>
              </a:solidFill>
            </a:endParaRPr>
          </a:p>
        </p:txBody>
      </p:sp>
      <p:sp>
        <p:nvSpPr>
          <p:cNvPr id="3" name="Прямоугольник 2"/>
          <p:cNvSpPr/>
          <p:nvPr/>
        </p:nvSpPr>
        <p:spPr>
          <a:xfrm>
            <a:off x="1648712" y="5883365"/>
            <a:ext cx="9854312" cy="523220"/>
          </a:xfrm>
          <a:prstGeom prst="rect">
            <a:avLst/>
          </a:prstGeom>
        </p:spPr>
        <p:txBody>
          <a:bodyPr wrap="square">
            <a:spAutoFit/>
          </a:bodyPr>
          <a:lstStyle/>
          <a:p>
            <a:pPr lvl="0"/>
            <a:r>
              <a:rPr lang="en-US" sz="2800" dirty="0">
                <a:solidFill>
                  <a:srgbClr val="FFFF00"/>
                </a:solidFill>
              </a:rPr>
              <a:t>Total potential of interaction between He and the target nucleus</a:t>
            </a:r>
            <a:endParaRPr lang="ru-RU" sz="2800" dirty="0">
              <a:solidFill>
                <a:srgbClr val="FFFF00"/>
              </a:solidFill>
            </a:endParaRPr>
          </a:p>
        </p:txBody>
      </p:sp>
    </p:spTree>
    <p:extLst>
      <p:ext uri="{BB962C8B-B14F-4D97-AF65-F5344CB8AC3E}">
        <p14:creationId xmlns:p14="http://schemas.microsoft.com/office/powerpoint/2010/main" val="3843784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2" y="208130"/>
            <a:ext cx="10018713" cy="1088410"/>
          </a:xfrm>
        </p:spPr>
        <p:txBody>
          <a:bodyPr>
            <a:normAutofit fontScale="90000"/>
          </a:bodyPr>
          <a:lstStyle/>
          <a:p>
            <a:r>
              <a:rPr lang="en-US" dirty="0">
                <a:solidFill>
                  <a:schemeClr val="bg1"/>
                </a:solidFill>
              </a:rPr>
              <a:t>Thomson's model of the atom.</a:t>
            </a:r>
            <a:r>
              <a:rPr lang="ru-RU" dirty="0" smtClean="0">
                <a:solidFill>
                  <a:schemeClr val="bg1"/>
                </a:solidFill>
              </a:rPr>
              <a:t/>
            </a:r>
            <a:br>
              <a:rPr lang="ru-RU" dirty="0" smtClean="0">
                <a:solidFill>
                  <a:schemeClr val="bg1"/>
                </a:solidFill>
              </a:rPr>
            </a:br>
            <a:r>
              <a:rPr lang="en-US" sz="3600" dirty="0" smtClean="0">
                <a:solidFill>
                  <a:srgbClr val="FFFF00"/>
                </a:solidFill>
              </a:rPr>
              <a:t>MODELING OF</a:t>
            </a:r>
            <a:r>
              <a:rPr lang="ru-RU" sz="3600" dirty="0" smtClean="0">
                <a:solidFill>
                  <a:srgbClr val="FFFF00"/>
                </a:solidFill>
              </a:rPr>
              <a:t> </a:t>
            </a:r>
            <a:r>
              <a:rPr lang="en-US" sz="3600" dirty="0" smtClean="0">
                <a:solidFill>
                  <a:srgbClr val="FFFF00"/>
                </a:solidFill>
              </a:rPr>
              <a:t>X-HELIUM</a:t>
            </a:r>
            <a:r>
              <a:rPr lang="ru-RU" sz="3600" dirty="0" smtClean="0">
                <a:solidFill>
                  <a:srgbClr val="FFFF00"/>
                </a:solidFill>
              </a:rPr>
              <a:t>.</a:t>
            </a:r>
            <a:endParaRPr lang="ru-RU" sz="3600" dirty="0">
              <a:solidFill>
                <a:srgbClr val="FFFF00"/>
              </a:solidFill>
            </a:endParaRPr>
          </a:p>
        </p:txBody>
      </p:sp>
      <p:sp>
        <p:nvSpPr>
          <p:cNvPr id="5" name="TextBox 4"/>
          <p:cNvSpPr txBox="1"/>
          <p:nvPr/>
        </p:nvSpPr>
        <p:spPr>
          <a:xfrm>
            <a:off x="2155314" y="6043585"/>
            <a:ext cx="9347711" cy="369332"/>
          </a:xfrm>
          <a:prstGeom prst="rect">
            <a:avLst/>
          </a:prstGeom>
          <a:noFill/>
        </p:spPr>
        <p:txBody>
          <a:bodyPr wrap="square" rtlCol="0">
            <a:spAutoFit/>
          </a:bodyPr>
          <a:lstStyle/>
          <a:p>
            <a:r>
              <a:rPr lang="en-US" dirty="0">
                <a:solidFill>
                  <a:srgbClr val="FFFF00"/>
                </a:solidFill>
              </a:rPr>
              <a:t>Potential of the Coulomb interaction and the corresponding force between n-helium and </a:t>
            </a:r>
            <a:r>
              <a:rPr lang="en-US" dirty="0" smtClean="0">
                <a:solidFill>
                  <a:srgbClr val="FFFF00"/>
                </a:solidFill>
              </a:rPr>
              <a:t>X</a:t>
            </a:r>
            <a:endParaRPr lang="ru-RU" dirty="0">
              <a:solidFill>
                <a:srgbClr val="FFFF00"/>
              </a:solidFill>
            </a:endParaRPr>
          </a:p>
        </p:txBody>
      </p:sp>
      <p:sp>
        <p:nvSpPr>
          <p:cNvPr id="3" name="Прямоугольник 2"/>
          <p:cNvSpPr/>
          <p:nvPr/>
        </p:nvSpPr>
        <p:spPr>
          <a:xfrm>
            <a:off x="11503025" y="6043586"/>
            <a:ext cx="579005" cy="584775"/>
          </a:xfrm>
          <a:prstGeom prst="rect">
            <a:avLst/>
          </a:prstGeom>
        </p:spPr>
        <p:txBody>
          <a:bodyPr wrap="none">
            <a:spAutoFit/>
          </a:bodyPr>
          <a:lstStyle/>
          <a:p>
            <a:pPr lvl="0"/>
            <a:r>
              <a:rPr lang="ru-RU" sz="3200" dirty="0" smtClean="0">
                <a:solidFill>
                  <a:srgbClr val="FF0000"/>
                </a:solidFill>
              </a:rPr>
              <a:t>1</a:t>
            </a:r>
            <a:r>
              <a:rPr lang="en-US" sz="3200" dirty="0" smtClean="0">
                <a:solidFill>
                  <a:srgbClr val="FF0000"/>
                </a:solidFill>
              </a:rPr>
              <a:t>2</a:t>
            </a:r>
            <a:endParaRPr lang="ru-RU" sz="3200" dirty="0">
              <a:solidFill>
                <a:srgbClr val="FF0000"/>
              </a:solidFill>
            </a:endParaRPr>
          </a:p>
        </p:txBody>
      </p:sp>
      <p:pic>
        <p:nvPicPr>
          <p:cNvPr id="7" name="Объект 6"/>
          <p:cNvPicPr>
            <a:picLocks noGrp="1" noChangeAspect="1"/>
          </p:cNvPicPr>
          <p:nvPr>
            <p:ph idx="1"/>
          </p:nvPr>
        </p:nvPicPr>
        <p:blipFill>
          <a:blip r:embed="rId2"/>
          <a:stretch>
            <a:fillRect/>
          </a:stretch>
        </p:blipFill>
        <p:spPr>
          <a:xfrm>
            <a:off x="2155314" y="1445644"/>
            <a:ext cx="8676707" cy="4448837"/>
          </a:xfrm>
          <a:prstGeom prst="rect">
            <a:avLst/>
          </a:prstGeom>
        </p:spPr>
      </p:pic>
    </p:spTree>
    <p:extLst>
      <p:ext uri="{BB962C8B-B14F-4D97-AF65-F5344CB8AC3E}">
        <p14:creationId xmlns:p14="http://schemas.microsoft.com/office/powerpoint/2010/main" val="551666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0" y="194482"/>
            <a:ext cx="10018713" cy="556146"/>
          </a:xfrm>
        </p:spPr>
        <p:txBody>
          <a:bodyPr>
            <a:normAutofit fontScale="90000"/>
          </a:bodyPr>
          <a:lstStyle/>
          <a:p>
            <a:r>
              <a:rPr lang="en-US" dirty="0">
                <a:solidFill>
                  <a:schemeClr val="bg1"/>
                </a:solidFill>
              </a:rPr>
              <a:t>System </a:t>
            </a:r>
            <a:r>
              <a:rPr lang="en-US" dirty="0" err="1">
                <a:solidFill>
                  <a:schemeClr val="bg1"/>
                </a:solidFill>
              </a:rPr>
              <a:t>XНе</a:t>
            </a:r>
            <a:r>
              <a:rPr lang="en-US" dirty="0">
                <a:solidFill>
                  <a:schemeClr val="bg1"/>
                </a:solidFill>
              </a:rPr>
              <a:t> (origin at the center of </a:t>
            </a:r>
            <a:r>
              <a:rPr lang="en-US" dirty="0" err="1">
                <a:solidFill>
                  <a:schemeClr val="bg1"/>
                </a:solidFill>
              </a:rPr>
              <a:t>nНе</a:t>
            </a:r>
            <a:r>
              <a:rPr lang="en-US" dirty="0" smtClean="0">
                <a:solidFill>
                  <a:schemeClr val="bg1"/>
                </a:solidFill>
              </a:rPr>
              <a:t>).</a:t>
            </a:r>
            <a:endParaRPr lang="ru-RU" dirty="0">
              <a:solidFill>
                <a:schemeClr val="bg1"/>
              </a:solidFill>
            </a:endParaRPr>
          </a:p>
        </p:txBody>
      </p:sp>
      <p:pic>
        <p:nvPicPr>
          <p:cNvPr id="4" name="Объект 3"/>
          <p:cNvPicPr>
            <a:picLocks noGrp="1" noChangeAspect="1"/>
          </p:cNvPicPr>
          <p:nvPr>
            <p:ph idx="1"/>
          </p:nvPr>
        </p:nvPicPr>
        <p:blipFill>
          <a:blip r:embed="rId2"/>
          <a:stretch>
            <a:fillRect/>
          </a:stretch>
        </p:blipFill>
        <p:spPr>
          <a:xfrm>
            <a:off x="3563315" y="1029579"/>
            <a:ext cx="8231615" cy="4984193"/>
          </a:xfrm>
          <a:prstGeom prst="rect">
            <a:avLst/>
          </a:prstGeom>
        </p:spPr>
      </p:pic>
      <p:pic>
        <p:nvPicPr>
          <p:cNvPr id="6" name="Рисунок 5"/>
          <p:cNvPicPr>
            <a:picLocks noChangeAspect="1"/>
          </p:cNvPicPr>
          <p:nvPr/>
        </p:nvPicPr>
        <p:blipFill>
          <a:blip r:embed="rId3"/>
          <a:stretch>
            <a:fillRect/>
          </a:stretch>
        </p:blipFill>
        <p:spPr>
          <a:xfrm>
            <a:off x="222042" y="1029579"/>
            <a:ext cx="3380181" cy="2169993"/>
          </a:xfrm>
          <a:prstGeom prst="rect">
            <a:avLst/>
          </a:prstGeom>
        </p:spPr>
      </p:pic>
      <p:sp>
        <p:nvSpPr>
          <p:cNvPr id="3" name="Прямоугольник 2"/>
          <p:cNvSpPr/>
          <p:nvPr/>
        </p:nvSpPr>
        <p:spPr>
          <a:xfrm>
            <a:off x="11503023" y="6013772"/>
            <a:ext cx="544957" cy="584775"/>
          </a:xfrm>
          <a:prstGeom prst="rect">
            <a:avLst/>
          </a:prstGeom>
        </p:spPr>
        <p:txBody>
          <a:bodyPr wrap="none">
            <a:spAutoFit/>
          </a:bodyPr>
          <a:lstStyle/>
          <a:p>
            <a:pPr lvl="0"/>
            <a:r>
              <a:rPr lang="en-US" sz="3200" dirty="0" smtClean="0">
                <a:solidFill>
                  <a:srgbClr val="FF0000"/>
                </a:solidFill>
              </a:rPr>
              <a:t>13</a:t>
            </a:r>
            <a:endParaRPr lang="ru-RU" sz="3200" dirty="0">
              <a:solidFill>
                <a:srgbClr val="FF0000"/>
              </a:solidFill>
            </a:endParaRPr>
          </a:p>
        </p:txBody>
      </p:sp>
      <p:sp>
        <p:nvSpPr>
          <p:cNvPr id="5" name="Прямоугольник 4"/>
          <p:cNvSpPr/>
          <p:nvPr/>
        </p:nvSpPr>
        <p:spPr>
          <a:xfrm>
            <a:off x="6169867" y="6013772"/>
            <a:ext cx="3834392" cy="523220"/>
          </a:xfrm>
          <a:prstGeom prst="rect">
            <a:avLst/>
          </a:prstGeom>
        </p:spPr>
        <p:txBody>
          <a:bodyPr wrap="square">
            <a:spAutoFit/>
          </a:bodyPr>
          <a:lstStyle/>
          <a:p>
            <a:r>
              <a:rPr lang="en-US" sz="2800" dirty="0">
                <a:solidFill>
                  <a:srgbClr val="FFFF00"/>
                </a:solidFill>
              </a:rPr>
              <a:t>X</a:t>
            </a:r>
            <a:r>
              <a:rPr lang="en-US" sz="2800" dirty="0" smtClean="0">
                <a:solidFill>
                  <a:srgbClr val="FFFF00"/>
                </a:solidFill>
              </a:rPr>
              <a:t> </a:t>
            </a:r>
            <a:r>
              <a:rPr lang="en-US" sz="2800" dirty="0">
                <a:solidFill>
                  <a:srgbClr val="FFFF00"/>
                </a:solidFill>
              </a:rPr>
              <a:t>particle </a:t>
            </a:r>
            <a:r>
              <a:rPr lang="en-US" sz="2800" dirty="0" smtClean="0">
                <a:solidFill>
                  <a:srgbClr val="FFFF00"/>
                </a:solidFill>
              </a:rPr>
              <a:t>trajectory</a:t>
            </a:r>
            <a:endParaRPr lang="ru-RU" sz="2800" dirty="0">
              <a:solidFill>
                <a:srgbClr val="FFFF00"/>
              </a:solidFill>
            </a:endParaRPr>
          </a:p>
        </p:txBody>
      </p:sp>
    </p:spTree>
    <p:extLst>
      <p:ext uri="{BB962C8B-B14F-4D97-AF65-F5344CB8AC3E}">
        <p14:creationId xmlns:p14="http://schemas.microsoft.com/office/powerpoint/2010/main" val="2895366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2102" y="133487"/>
            <a:ext cx="10018713" cy="542499"/>
          </a:xfrm>
        </p:spPr>
        <p:txBody>
          <a:bodyPr>
            <a:normAutofit fontScale="90000"/>
          </a:bodyPr>
          <a:lstStyle/>
          <a:p>
            <a:r>
              <a:rPr lang="en-US" dirty="0">
                <a:solidFill>
                  <a:schemeClr val="bg1"/>
                </a:solidFill>
              </a:rPr>
              <a:t>XH</a:t>
            </a:r>
            <a:r>
              <a:rPr lang="ru-RU" dirty="0" smtClean="0">
                <a:solidFill>
                  <a:schemeClr val="bg1"/>
                </a:solidFill>
              </a:rPr>
              <a:t>е-</a:t>
            </a:r>
            <a:r>
              <a:rPr lang="en-US" dirty="0" smtClean="0">
                <a:solidFill>
                  <a:schemeClr val="bg1"/>
                </a:solidFill>
              </a:rPr>
              <a:t>nucleus </a:t>
            </a:r>
            <a:r>
              <a:rPr lang="en-US" dirty="0">
                <a:solidFill>
                  <a:schemeClr val="bg1"/>
                </a:solidFill>
              </a:rPr>
              <a:t>system.</a:t>
            </a:r>
            <a:endParaRPr lang="ru-RU" dirty="0">
              <a:solidFill>
                <a:schemeClr val="bg1"/>
              </a:solidFill>
            </a:endParaRPr>
          </a:p>
        </p:txBody>
      </p:sp>
      <p:pic>
        <p:nvPicPr>
          <p:cNvPr id="4" name="Объект 3"/>
          <p:cNvPicPr>
            <a:picLocks noGrp="1" noChangeAspect="1"/>
          </p:cNvPicPr>
          <p:nvPr>
            <p:ph idx="1"/>
          </p:nvPr>
        </p:nvPicPr>
        <p:blipFill>
          <a:blip r:embed="rId2"/>
          <a:stretch>
            <a:fillRect/>
          </a:stretch>
        </p:blipFill>
        <p:spPr>
          <a:xfrm>
            <a:off x="2743951" y="675986"/>
            <a:ext cx="9411983" cy="5098158"/>
          </a:xfrm>
          <a:prstGeom prst="rect">
            <a:avLst/>
          </a:prstGeom>
        </p:spPr>
      </p:pic>
      <p:pic>
        <p:nvPicPr>
          <p:cNvPr id="5" name="Рисунок 4"/>
          <p:cNvPicPr>
            <a:picLocks noChangeAspect="1"/>
          </p:cNvPicPr>
          <p:nvPr/>
        </p:nvPicPr>
        <p:blipFill>
          <a:blip r:embed="rId3"/>
          <a:stretch>
            <a:fillRect/>
          </a:stretch>
        </p:blipFill>
        <p:spPr>
          <a:xfrm>
            <a:off x="723331" y="29231"/>
            <a:ext cx="3111690" cy="1772274"/>
          </a:xfrm>
          <a:prstGeom prst="rect">
            <a:avLst/>
          </a:prstGeom>
        </p:spPr>
      </p:pic>
      <p:sp>
        <p:nvSpPr>
          <p:cNvPr id="3" name="Прямоугольник 2"/>
          <p:cNvSpPr/>
          <p:nvPr/>
        </p:nvSpPr>
        <p:spPr>
          <a:xfrm>
            <a:off x="11592959" y="6096380"/>
            <a:ext cx="580608" cy="584775"/>
          </a:xfrm>
          <a:prstGeom prst="rect">
            <a:avLst/>
          </a:prstGeom>
        </p:spPr>
        <p:txBody>
          <a:bodyPr wrap="none">
            <a:spAutoFit/>
          </a:bodyPr>
          <a:lstStyle/>
          <a:p>
            <a:pPr lvl="0"/>
            <a:r>
              <a:rPr lang="en-US" sz="3200" dirty="0" smtClean="0">
                <a:solidFill>
                  <a:srgbClr val="FF0000"/>
                </a:solidFill>
              </a:rPr>
              <a:t>1</a:t>
            </a:r>
            <a:r>
              <a:rPr lang="en-US" sz="3200" dirty="0">
                <a:solidFill>
                  <a:srgbClr val="FF0000"/>
                </a:solidFill>
              </a:rPr>
              <a:t>4</a:t>
            </a:r>
            <a:endParaRPr lang="ru-RU" sz="3200" dirty="0">
              <a:solidFill>
                <a:srgbClr val="FF0000"/>
              </a:solidFill>
            </a:endParaRPr>
          </a:p>
        </p:txBody>
      </p:sp>
      <p:pic>
        <p:nvPicPr>
          <p:cNvPr id="6" name="Рисунок 5"/>
          <p:cNvPicPr>
            <a:picLocks noChangeAspect="1"/>
          </p:cNvPicPr>
          <p:nvPr/>
        </p:nvPicPr>
        <p:blipFill>
          <a:blip r:embed="rId4"/>
          <a:stretch>
            <a:fillRect/>
          </a:stretch>
        </p:blipFill>
        <p:spPr>
          <a:xfrm>
            <a:off x="723331" y="1801505"/>
            <a:ext cx="2879675" cy="824334"/>
          </a:xfrm>
          <a:prstGeom prst="rect">
            <a:avLst/>
          </a:prstGeom>
        </p:spPr>
      </p:pic>
      <p:pic>
        <p:nvPicPr>
          <p:cNvPr id="7" name="Рисунок 6"/>
          <p:cNvPicPr>
            <a:picLocks noChangeAspect="1"/>
          </p:cNvPicPr>
          <p:nvPr/>
        </p:nvPicPr>
        <p:blipFill>
          <a:blip r:embed="rId5"/>
          <a:stretch>
            <a:fillRect/>
          </a:stretch>
        </p:blipFill>
        <p:spPr>
          <a:xfrm>
            <a:off x="723331" y="2569434"/>
            <a:ext cx="2688608" cy="1087038"/>
          </a:xfrm>
          <a:prstGeom prst="rect">
            <a:avLst/>
          </a:prstGeom>
        </p:spPr>
      </p:pic>
      <p:sp>
        <p:nvSpPr>
          <p:cNvPr id="8" name="Прямоугольник 7"/>
          <p:cNvSpPr/>
          <p:nvPr/>
        </p:nvSpPr>
        <p:spPr>
          <a:xfrm>
            <a:off x="5958351" y="5834770"/>
            <a:ext cx="5139527" cy="523220"/>
          </a:xfrm>
          <a:prstGeom prst="rect">
            <a:avLst/>
          </a:prstGeom>
        </p:spPr>
        <p:txBody>
          <a:bodyPr wrap="square">
            <a:spAutoFit/>
          </a:bodyPr>
          <a:lstStyle/>
          <a:p>
            <a:r>
              <a:rPr lang="en-US" sz="2800" dirty="0">
                <a:solidFill>
                  <a:srgbClr val="FFFF00"/>
                </a:solidFill>
              </a:rPr>
              <a:t>Graph of r versus</a:t>
            </a:r>
            <a:r>
              <a:rPr lang="en-US" sz="2800" dirty="0" smtClean="0">
                <a:solidFill>
                  <a:srgbClr val="FFFF00"/>
                </a:solidFill>
              </a:rPr>
              <a:t> r</a:t>
            </a:r>
            <a:r>
              <a:rPr lang="el-GR" sz="2000" dirty="0">
                <a:solidFill>
                  <a:srgbClr val="FFFF00"/>
                </a:solidFill>
              </a:rPr>
              <a:t>α</a:t>
            </a:r>
            <a:endParaRPr lang="ru-RU" sz="2000" dirty="0">
              <a:solidFill>
                <a:srgbClr val="FFFF00"/>
              </a:solidFill>
            </a:endParaRPr>
          </a:p>
        </p:txBody>
      </p:sp>
    </p:spTree>
    <p:extLst>
      <p:ext uri="{BB962C8B-B14F-4D97-AF65-F5344CB8AC3E}">
        <p14:creationId xmlns:p14="http://schemas.microsoft.com/office/powerpoint/2010/main" val="1531519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11503024" y="6176750"/>
            <a:ext cx="566181" cy="584775"/>
          </a:xfrm>
          <a:prstGeom prst="rect">
            <a:avLst/>
          </a:prstGeom>
        </p:spPr>
        <p:txBody>
          <a:bodyPr wrap="none">
            <a:spAutoFit/>
          </a:bodyPr>
          <a:lstStyle/>
          <a:p>
            <a:pPr lvl="0"/>
            <a:r>
              <a:rPr lang="en-US" sz="3200" dirty="0" smtClean="0">
                <a:solidFill>
                  <a:srgbClr val="FF0000"/>
                </a:solidFill>
              </a:rPr>
              <a:t>1</a:t>
            </a:r>
            <a:r>
              <a:rPr lang="en-US" sz="3200" dirty="0">
                <a:solidFill>
                  <a:srgbClr val="FF0000"/>
                </a:solidFill>
              </a:rPr>
              <a:t>5</a:t>
            </a:r>
            <a:endParaRPr lang="ru-RU" sz="3200" dirty="0">
              <a:solidFill>
                <a:srgbClr val="FF0000"/>
              </a:solidFill>
            </a:endParaRPr>
          </a:p>
        </p:txBody>
      </p:sp>
      <p:sp>
        <p:nvSpPr>
          <p:cNvPr id="6" name="Прямоугольник 5"/>
          <p:cNvSpPr/>
          <p:nvPr/>
        </p:nvSpPr>
        <p:spPr>
          <a:xfrm>
            <a:off x="4982675" y="6079680"/>
            <a:ext cx="3021981" cy="523220"/>
          </a:xfrm>
          <a:prstGeom prst="rect">
            <a:avLst/>
          </a:prstGeom>
        </p:spPr>
        <p:txBody>
          <a:bodyPr wrap="none">
            <a:spAutoFit/>
          </a:bodyPr>
          <a:lstStyle/>
          <a:p>
            <a:pPr lvl="0"/>
            <a:r>
              <a:rPr lang="en-US" sz="2800">
                <a:solidFill>
                  <a:srgbClr val="FFFF00"/>
                </a:solidFill>
              </a:rPr>
              <a:t>Graph of r versus r</a:t>
            </a:r>
            <a:r>
              <a:rPr lang="el-GR" sz="2000">
                <a:solidFill>
                  <a:srgbClr val="FFFF00"/>
                </a:solidFill>
              </a:rPr>
              <a:t>α</a:t>
            </a:r>
            <a:endParaRPr lang="ru-RU" sz="2000" dirty="0">
              <a:solidFill>
                <a:srgbClr val="FFFF00"/>
              </a:solidFill>
            </a:endParaRPr>
          </a:p>
        </p:txBody>
      </p:sp>
      <p:pic>
        <p:nvPicPr>
          <p:cNvPr id="8" name="Объект 7"/>
          <p:cNvPicPr>
            <a:picLocks noGrp="1" noChangeAspect="1"/>
          </p:cNvPicPr>
          <p:nvPr>
            <p:ph idx="1"/>
          </p:nvPr>
        </p:nvPicPr>
        <p:blipFill>
          <a:blip r:embed="rId2"/>
          <a:stretch>
            <a:fillRect/>
          </a:stretch>
        </p:blipFill>
        <p:spPr>
          <a:xfrm>
            <a:off x="1306437" y="346880"/>
            <a:ext cx="10374459" cy="5655490"/>
          </a:xfrm>
          <a:prstGeom prst="rect">
            <a:avLst/>
          </a:prstGeom>
        </p:spPr>
      </p:pic>
    </p:spTree>
    <p:extLst>
      <p:ext uri="{BB962C8B-B14F-4D97-AF65-F5344CB8AC3E}">
        <p14:creationId xmlns:p14="http://schemas.microsoft.com/office/powerpoint/2010/main" val="592914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TextBox 4"/>
          <p:cNvSpPr txBox="1"/>
          <p:nvPr/>
        </p:nvSpPr>
        <p:spPr>
          <a:xfrm>
            <a:off x="1296537" y="5798721"/>
            <a:ext cx="10626371" cy="369332"/>
          </a:xfrm>
          <a:prstGeom prst="rect">
            <a:avLst/>
          </a:prstGeom>
          <a:noFill/>
        </p:spPr>
        <p:txBody>
          <a:bodyPr wrap="none" rtlCol="0">
            <a:spAutoFit/>
          </a:bodyPr>
          <a:lstStyle/>
          <a:p>
            <a:pPr lvl="0"/>
            <a:r>
              <a:rPr lang="en-US" dirty="0">
                <a:solidFill>
                  <a:srgbClr val="FFFF00"/>
                </a:solidFill>
              </a:rPr>
              <a:t>Total potential of interaction of </a:t>
            </a:r>
            <a:r>
              <a:rPr lang="en-US" dirty="0" err="1">
                <a:solidFill>
                  <a:srgbClr val="FFFF00"/>
                </a:solidFill>
              </a:rPr>
              <a:t>nHe</a:t>
            </a:r>
            <a:r>
              <a:rPr lang="en-US" dirty="0">
                <a:solidFill>
                  <a:srgbClr val="FFFF00"/>
                </a:solidFill>
              </a:rPr>
              <a:t> with the nucleus depending on the distance between the nucleus and </a:t>
            </a:r>
            <a:r>
              <a:rPr lang="en-US" dirty="0" err="1">
                <a:solidFill>
                  <a:srgbClr val="FFFF00"/>
                </a:solidFill>
              </a:rPr>
              <a:t>nHe</a:t>
            </a:r>
            <a:endParaRPr lang="ru-RU" dirty="0">
              <a:solidFill>
                <a:srgbClr val="FFFF00"/>
              </a:solidFill>
            </a:endParaRPr>
          </a:p>
        </p:txBody>
      </p:sp>
      <p:sp>
        <p:nvSpPr>
          <p:cNvPr id="3" name="Прямоугольник 2"/>
          <p:cNvSpPr/>
          <p:nvPr/>
        </p:nvSpPr>
        <p:spPr>
          <a:xfrm>
            <a:off x="11503024" y="6051822"/>
            <a:ext cx="583814" cy="584775"/>
          </a:xfrm>
          <a:prstGeom prst="rect">
            <a:avLst/>
          </a:prstGeom>
        </p:spPr>
        <p:txBody>
          <a:bodyPr wrap="none">
            <a:spAutoFit/>
          </a:bodyPr>
          <a:lstStyle/>
          <a:p>
            <a:pPr lvl="0"/>
            <a:r>
              <a:rPr lang="en-US" sz="3200" dirty="0" smtClean="0">
                <a:solidFill>
                  <a:srgbClr val="FF0000"/>
                </a:solidFill>
              </a:rPr>
              <a:t>16</a:t>
            </a:r>
            <a:endParaRPr lang="ru-RU" sz="3200" dirty="0">
              <a:solidFill>
                <a:srgbClr val="FF0000"/>
              </a:solidFill>
            </a:endParaRPr>
          </a:p>
        </p:txBody>
      </p:sp>
      <p:pic>
        <p:nvPicPr>
          <p:cNvPr id="7" name="Объект 6"/>
          <p:cNvPicPr>
            <a:picLocks noGrp="1" noChangeAspect="1"/>
          </p:cNvPicPr>
          <p:nvPr>
            <p:ph idx="1"/>
          </p:nvPr>
        </p:nvPicPr>
        <p:blipFill>
          <a:blip r:embed="rId2"/>
          <a:stretch>
            <a:fillRect/>
          </a:stretch>
        </p:blipFill>
        <p:spPr>
          <a:xfrm>
            <a:off x="1588817" y="374176"/>
            <a:ext cx="9809699" cy="5297587"/>
          </a:xfrm>
          <a:prstGeom prst="rect">
            <a:avLst/>
          </a:prstGeom>
        </p:spPr>
      </p:pic>
    </p:spTree>
    <p:extLst>
      <p:ext uri="{BB962C8B-B14F-4D97-AF65-F5344CB8AC3E}">
        <p14:creationId xmlns:p14="http://schemas.microsoft.com/office/powerpoint/2010/main" val="1718695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3645" y="40943"/>
            <a:ext cx="10018713" cy="829102"/>
          </a:xfrm>
        </p:spPr>
        <p:txBody>
          <a:bodyPr>
            <a:normAutofit fontScale="90000"/>
          </a:bodyPr>
          <a:lstStyle/>
          <a:p>
            <a:r>
              <a:rPr lang="en-US" dirty="0">
                <a:solidFill>
                  <a:schemeClr val="bg1"/>
                </a:solidFill>
              </a:rPr>
              <a:t>Change in the Coulomb potential of interaction of </a:t>
            </a:r>
            <a:r>
              <a:rPr lang="en-US" dirty="0" err="1">
                <a:solidFill>
                  <a:schemeClr val="bg1"/>
                </a:solidFill>
              </a:rPr>
              <a:t>nHe</a:t>
            </a:r>
            <a:r>
              <a:rPr lang="en-US" dirty="0">
                <a:solidFill>
                  <a:schemeClr val="bg1"/>
                </a:solidFill>
              </a:rPr>
              <a:t> and X with the target nucleus.</a:t>
            </a:r>
            <a:endParaRPr lang="ru-RU" dirty="0">
              <a:solidFill>
                <a:schemeClr val="bg1"/>
              </a:solidFill>
            </a:endParaRPr>
          </a:p>
        </p:txBody>
      </p:sp>
      <p:pic>
        <p:nvPicPr>
          <p:cNvPr id="4" name="Объект 3"/>
          <p:cNvPicPr>
            <a:picLocks noGrp="1" noChangeAspect="1"/>
          </p:cNvPicPr>
          <p:nvPr>
            <p:ph idx="1"/>
          </p:nvPr>
        </p:nvPicPr>
        <p:blipFill>
          <a:blip r:embed="rId2"/>
          <a:stretch>
            <a:fillRect/>
          </a:stretch>
        </p:blipFill>
        <p:spPr>
          <a:xfrm>
            <a:off x="1746293" y="928670"/>
            <a:ext cx="9553415" cy="5502837"/>
          </a:xfrm>
          <a:prstGeom prst="rect">
            <a:avLst/>
          </a:prstGeom>
        </p:spPr>
      </p:pic>
      <p:sp>
        <p:nvSpPr>
          <p:cNvPr id="5" name="Прямоугольник 4"/>
          <p:cNvSpPr/>
          <p:nvPr/>
        </p:nvSpPr>
        <p:spPr>
          <a:xfrm>
            <a:off x="11532358" y="6139120"/>
            <a:ext cx="537327" cy="584775"/>
          </a:xfrm>
          <a:prstGeom prst="rect">
            <a:avLst/>
          </a:prstGeom>
        </p:spPr>
        <p:txBody>
          <a:bodyPr wrap="none">
            <a:spAutoFit/>
          </a:bodyPr>
          <a:lstStyle/>
          <a:p>
            <a:pPr lvl="0"/>
            <a:r>
              <a:rPr lang="en-US" sz="3200" dirty="0" smtClean="0">
                <a:solidFill>
                  <a:srgbClr val="FF0000"/>
                </a:solidFill>
              </a:rPr>
              <a:t>17</a:t>
            </a:r>
            <a:endParaRPr lang="ru-RU" sz="3200" dirty="0">
              <a:solidFill>
                <a:srgbClr val="FF0000"/>
              </a:solidFill>
            </a:endParaRPr>
          </a:p>
        </p:txBody>
      </p:sp>
      <p:sp>
        <p:nvSpPr>
          <p:cNvPr id="3" name="Прямоугольник 2"/>
          <p:cNvSpPr/>
          <p:nvPr/>
        </p:nvSpPr>
        <p:spPr>
          <a:xfrm>
            <a:off x="3310747" y="6431507"/>
            <a:ext cx="6392904" cy="400110"/>
          </a:xfrm>
          <a:prstGeom prst="rect">
            <a:avLst/>
          </a:prstGeom>
        </p:spPr>
        <p:txBody>
          <a:bodyPr wrap="none">
            <a:spAutoFit/>
          </a:bodyPr>
          <a:lstStyle/>
          <a:p>
            <a:r>
              <a:rPr lang="en-US" sz="2000" dirty="0">
                <a:solidFill>
                  <a:srgbClr val="FFFF00"/>
                </a:solidFill>
              </a:rPr>
              <a:t>Trajectories of motion of </a:t>
            </a:r>
            <a:r>
              <a:rPr lang="en-US" sz="2000" dirty="0" err="1">
                <a:solidFill>
                  <a:srgbClr val="FFFF00"/>
                </a:solidFill>
              </a:rPr>
              <a:t>nHe</a:t>
            </a:r>
            <a:r>
              <a:rPr lang="en-US" sz="2000" dirty="0">
                <a:solidFill>
                  <a:srgbClr val="FFFF00"/>
                </a:solidFill>
              </a:rPr>
              <a:t> and </a:t>
            </a:r>
            <a:r>
              <a:rPr lang="en-US" sz="2000" dirty="0" smtClean="0">
                <a:solidFill>
                  <a:srgbClr val="FFFF00"/>
                </a:solidFill>
              </a:rPr>
              <a:t>X particle </a:t>
            </a:r>
            <a:r>
              <a:rPr lang="en-US" sz="2000" dirty="0">
                <a:solidFill>
                  <a:srgbClr val="FFFF00"/>
                </a:solidFill>
              </a:rPr>
              <a:t>in the XY plane</a:t>
            </a:r>
            <a:endParaRPr lang="ru-RU" sz="2000" dirty="0">
              <a:solidFill>
                <a:srgbClr val="FFFF00"/>
              </a:solidFill>
            </a:endParaRPr>
          </a:p>
        </p:txBody>
      </p:sp>
    </p:spTree>
    <p:extLst>
      <p:ext uri="{BB962C8B-B14F-4D97-AF65-F5344CB8AC3E}">
        <p14:creationId xmlns:p14="http://schemas.microsoft.com/office/powerpoint/2010/main" val="688026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0482" y="5864957"/>
            <a:ext cx="10626371" cy="646331"/>
          </a:xfrm>
          <a:prstGeom prst="rect">
            <a:avLst/>
          </a:prstGeom>
          <a:noFill/>
        </p:spPr>
        <p:txBody>
          <a:bodyPr wrap="none" rtlCol="0">
            <a:spAutoFit/>
          </a:bodyPr>
          <a:lstStyle/>
          <a:p>
            <a:pPr lvl="0"/>
            <a:r>
              <a:rPr lang="en-US" dirty="0">
                <a:solidFill>
                  <a:srgbClr val="FFFF00"/>
                </a:solidFill>
              </a:rPr>
              <a:t>Total potential of interaction of </a:t>
            </a:r>
            <a:r>
              <a:rPr lang="en-US" dirty="0" err="1">
                <a:solidFill>
                  <a:srgbClr val="FFFF00"/>
                </a:solidFill>
              </a:rPr>
              <a:t>nHe</a:t>
            </a:r>
            <a:r>
              <a:rPr lang="en-US" dirty="0">
                <a:solidFill>
                  <a:srgbClr val="FFFF00"/>
                </a:solidFill>
              </a:rPr>
              <a:t> with the nucleus depending on the distance between the nucleus and </a:t>
            </a:r>
            <a:r>
              <a:rPr lang="en-US" dirty="0" err="1">
                <a:solidFill>
                  <a:srgbClr val="FFFF00"/>
                </a:solidFill>
              </a:rPr>
              <a:t>nHe</a:t>
            </a:r>
            <a:endParaRPr lang="ru-RU" dirty="0">
              <a:solidFill>
                <a:srgbClr val="FFFF00"/>
              </a:solidFill>
            </a:endParaRPr>
          </a:p>
          <a:p>
            <a:endParaRPr lang="ru-RU" dirty="0"/>
          </a:p>
        </p:txBody>
      </p:sp>
      <p:sp>
        <p:nvSpPr>
          <p:cNvPr id="6" name="Прямоугольник 5"/>
          <p:cNvSpPr/>
          <p:nvPr/>
        </p:nvSpPr>
        <p:spPr>
          <a:xfrm>
            <a:off x="11605509" y="6188123"/>
            <a:ext cx="580608" cy="584775"/>
          </a:xfrm>
          <a:prstGeom prst="rect">
            <a:avLst/>
          </a:prstGeom>
        </p:spPr>
        <p:txBody>
          <a:bodyPr wrap="none">
            <a:spAutoFit/>
          </a:bodyPr>
          <a:lstStyle/>
          <a:p>
            <a:pPr lvl="0"/>
            <a:r>
              <a:rPr lang="en-US" sz="3200" dirty="0" smtClean="0">
                <a:solidFill>
                  <a:srgbClr val="FF0000"/>
                </a:solidFill>
              </a:rPr>
              <a:t>18</a:t>
            </a:r>
            <a:endParaRPr lang="ru-RU" sz="3200" dirty="0">
              <a:solidFill>
                <a:srgbClr val="FF0000"/>
              </a:solidFill>
            </a:endParaRPr>
          </a:p>
        </p:txBody>
      </p:sp>
      <p:pic>
        <p:nvPicPr>
          <p:cNvPr id="7" name="Объект 6"/>
          <p:cNvPicPr>
            <a:picLocks noGrp="1" noChangeAspect="1"/>
          </p:cNvPicPr>
          <p:nvPr>
            <p:ph idx="1"/>
          </p:nvPr>
        </p:nvPicPr>
        <p:blipFill>
          <a:blip r:embed="rId2"/>
          <a:stretch>
            <a:fillRect/>
          </a:stretch>
        </p:blipFill>
        <p:spPr>
          <a:xfrm>
            <a:off x="1347931" y="552876"/>
            <a:ext cx="10155094" cy="5248701"/>
          </a:xfrm>
          <a:prstGeom prst="rect">
            <a:avLst/>
          </a:prstGeom>
        </p:spPr>
      </p:pic>
    </p:spTree>
    <p:extLst>
      <p:ext uri="{BB962C8B-B14F-4D97-AF65-F5344CB8AC3E}">
        <p14:creationId xmlns:p14="http://schemas.microsoft.com/office/powerpoint/2010/main" val="3937671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09" y="208130"/>
            <a:ext cx="10018713" cy="460612"/>
          </a:xfrm>
        </p:spPr>
        <p:txBody>
          <a:bodyPr>
            <a:normAutofit fontScale="90000"/>
          </a:bodyPr>
          <a:lstStyle/>
          <a:p>
            <a:r>
              <a:rPr lang="en-US" dirty="0">
                <a:solidFill>
                  <a:schemeClr val="bg1"/>
                </a:solidFill>
              </a:rPr>
              <a:t>Non-zero impact parameter.</a:t>
            </a:r>
            <a:endParaRPr lang="ru-RU" dirty="0">
              <a:solidFill>
                <a:schemeClr val="bg1"/>
              </a:solidFill>
            </a:endParaRPr>
          </a:p>
        </p:txBody>
      </p:sp>
      <p:pic>
        <p:nvPicPr>
          <p:cNvPr id="4" name="Объект 3"/>
          <p:cNvPicPr>
            <a:picLocks noGrp="1" noChangeAspect="1"/>
          </p:cNvPicPr>
          <p:nvPr>
            <p:ph idx="1"/>
          </p:nvPr>
        </p:nvPicPr>
        <p:blipFill>
          <a:blip r:embed="rId2"/>
          <a:stretch>
            <a:fillRect/>
          </a:stretch>
        </p:blipFill>
        <p:spPr>
          <a:xfrm>
            <a:off x="1186811" y="684524"/>
            <a:ext cx="10613707" cy="5488952"/>
          </a:xfrm>
          <a:prstGeom prst="rect">
            <a:avLst/>
          </a:prstGeom>
        </p:spPr>
      </p:pic>
      <p:sp>
        <p:nvSpPr>
          <p:cNvPr id="5" name="Прямоугольник 4"/>
          <p:cNvSpPr/>
          <p:nvPr/>
        </p:nvSpPr>
        <p:spPr>
          <a:xfrm>
            <a:off x="11635437" y="6173476"/>
            <a:ext cx="583814" cy="584775"/>
          </a:xfrm>
          <a:prstGeom prst="rect">
            <a:avLst/>
          </a:prstGeom>
        </p:spPr>
        <p:txBody>
          <a:bodyPr wrap="none">
            <a:spAutoFit/>
          </a:bodyPr>
          <a:lstStyle/>
          <a:p>
            <a:pPr lvl="0"/>
            <a:r>
              <a:rPr lang="en-US" sz="3200" dirty="0" smtClean="0">
                <a:solidFill>
                  <a:srgbClr val="FF0000"/>
                </a:solidFill>
              </a:rPr>
              <a:t>19</a:t>
            </a:r>
            <a:endParaRPr lang="ru-RU" sz="3200" dirty="0">
              <a:solidFill>
                <a:srgbClr val="FF0000"/>
              </a:solidFill>
            </a:endParaRPr>
          </a:p>
        </p:txBody>
      </p:sp>
      <p:sp>
        <p:nvSpPr>
          <p:cNvPr id="3" name="Прямоугольник 2"/>
          <p:cNvSpPr/>
          <p:nvPr/>
        </p:nvSpPr>
        <p:spPr>
          <a:xfrm>
            <a:off x="3817899" y="6173476"/>
            <a:ext cx="5351530" cy="461665"/>
          </a:xfrm>
          <a:prstGeom prst="rect">
            <a:avLst/>
          </a:prstGeom>
        </p:spPr>
        <p:txBody>
          <a:bodyPr wrap="none">
            <a:spAutoFit/>
          </a:bodyPr>
          <a:lstStyle/>
          <a:p>
            <a:r>
              <a:rPr lang="en-US" sz="2400" dirty="0">
                <a:solidFill>
                  <a:srgbClr val="FFFF00"/>
                </a:solidFill>
              </a:rPr>
              <a:t>Trajectories of motion </a:t>
            </a:r>
            <a:r>
              <a:rPr lang="en-US" sz="2400" dirty="0" err="1">
                <a:solidFill>
                  <a:srgbClr val="FFFF00"/>
                </a:solidFill>
              </a:rPr>
              <a:t>nHe</a:t>
            </a:r>
            <a:r>
              <a:rPr lang="en-US" sz="2400" dirty="0">
                <a:solidFill>
                  <a:srgbClr val="FFFF00"/>
                </a:solidFill>
              </a:rPr>
              <a:t> and </a:t>
            </a:r>
            <a:r>
              <a:rPr lang="en-US" sz="2400" dirty="0" smtClean="0">
                <a:solidFill>
                  <a:srgbClr val="FFFF00"/>
                </a:solidFill>
              </a:rPr>
              <a:t>X particle</a:t>
            </a:r>
            <a:endParaRPr lang="ru-RU" sz="2400" dirty="0">
              <a:solidFill>
                <a:srgbClr val="FFFF00"/>
              </a:solidFill>
            </a:endParaRPr>
          </a:p>
        </p:txBody>
      </p:sp>
    </p:spTree>
    <p:extLst>
      <p:ext uri="{BB962C8B-B14F-4D97-AF65-F5344CB8AC3E}">
        <p14:creationId xmlns:p14="http://schemas.microsoft.com/office/powerpoint/2010/main" val="3788023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9961" y="221777"/>
            <a:ext cx="10018713" cy="668407"/>
          </a:xfrm>
        </p:spPr>
        <p:txBody>
          <a:bodyPr>
            <a:normAutofit fontScale="90000"/>
          </a:bodyPr>
          <a:lstStyle/>
          <a:p>
            <a:r>
              <a:rPr lang="en-US" dirty="0">
                <a:solidFill>
                  <a:schemeClr val="bg1"/>
                </a:solidFill>
              </a:rPr>
              <a:t>The problem of the </a:t>
            </a:r>
            <a:r>
              <a:rPr lang="en-US" dirty="0" smtClean="0">
                <a:solidFill>
                  <a:schemeClr val="bg1"/>
                </a:solidFill>
              </a:rPr>
              <a:t>dark matter.</a:t>
            </a:r>
            <a:r>
              <a:rPr lang="ru-RU" dirty="0"/>
              <a:t/>
            </a:r>
            <a:br>
              <a:rPr lang="ru-RU" dirty="0"/>
            </a:br>
            <a:endParaRPr lang="ru-RU" dirty="0"/>
          </a:p>
        </p:txBody>
      </p:sp>
      <p:sp>
        <p:nvSpPr>
          <p:cNvPr id="3" name="TextBox 2"/>
          <p:cNvSpPr txBox="1"/>
          <p:nvPr/>
        </p:nvSpPr>
        <p:spPr>
          <a:xfrm>
            <a:off x="11634753" y="6122504"/>
            <a:ext cx="464482" cy="584775"/>
          </a:xfrm>
          <a:prstGeom prst="rect">
            <a:avLst/>
          </a:prstGeom>
          <a:noFill/>
        </p:spPr>
        <p:txBody>
          <a:bodyPr wrap="square" rtlCol="0">
            <a:spAutoFit/>
          </a:bodyPr>
          <a:lstStyle/>
          <a:p>
            <a:r>
              <a:rPr lang="ru-RU" sz="3200" dirty="0">
                <a:solidFill>
                  <a:srgbClr val="FF0000"/>
                </a:solidFill>
              </a:rPr>
              <a:t>2</a:t>
            </a:r>
          </a:p>
        </p:txBody>
      </p:sp>
      <p:pic>
        <p:nvPicPr>
          <p:cNvPr id="7" name="Объект 6"/>
          <p:cNvPicPr>
            <a:picLocks noGrp="1" noChangeAspect="1"/>
          </p:cNvPicPr>
          <p:nvPr>
            <p:ph idx="1"/>
          </p:nvPr>
        </p:nvPicPr>
        <p:blipFill>
          <a:blip r:embed="rId2"/>
          <a:stretch>
            <a:fillRect/>
          </a:stretch>
        </p:blipFill>
        <p:spPr>
          <a:xfrm>
            <a:off x="3220014" y="679550"/>
            <a:ext cx="6558606" cy="6027729"/>
          </a:xfrm>
          <a:prstGeom prst="rect">
            <a:avLst/>
          </a:prstGeom>
        </p:spPr>
      </p:pic>
    </p:spTree>
    <p:extLst>
      <p:ext uri="{BB962C8B-B14F-4D97-AF65-F5344CB8AC3E}">
        <p14:creationId xmlns:p14="http://schemas.microsoft.com/office/powerpoint/2010/main" val="377315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0481" y="5889515"/>
            <a:ext cx="10626371" cy="369332"/>
          </a:xfrm>
          <a:prstGeom prst="rect">
            <a:avLst/>
          </a:prstGeom>
          <a:noFill/>
        </p:spPr>
        <p:txBody>
          <a:bodyPr wrap="none" rtlCol="0">
            <a:spAutoFit/>
          </a:bodyPr>
          <a:lstStyle/>
          <a:p>
            <a:pPr lvl="0"/>
            <a:r>
              <a:rPr lang="en-US">
                <a:solidFill>
                  <a:srgbClr val="FFFF00"/>
                </a:solidFill>
              </a:rPr>
              <a:t>Total potential of interaction of nHe with the nucleus depending on the distance between the nucleus and nHe</a:t>
            </a:r>
            <a:endParaRPr lang="ru-RU" dirty="0">
              <a:solidFill>
                <a:srgbClr val="FFFF00"/>
              </a:solidFill>
            </a:endParaRPr>
          </a:p>
        </p:txBody>
      </p:sp>
      <p:sp>
        <p:nvSpPr>
          <p:cNvPr id="6" name="Прямоугольник 5"/>
          <p:cNvSpPr/>
          <p:nvPr/>
        </p:nvSpPr>
        <p:spPr>
          <a:xfrm>
            <a:off x="11561913" y="6090454"/>
            <a:ext cx="598241" cy="584775"/>
          </a:xfrm>
          <a:prstGeom prst="rect">
            <a:avLst/>
          </a:prstGeom>
        </p:spPr>
        <p:txBody>
          <a:bodyPr wrap="none">
            <a:spAutoFit/>
          </a:bodyPr>
          <a:lstStyle/>
          <a:p>
            <a:pPr lvl="0"/>
            <a:r>
              <a:rPr lang="en-US" sz="3200" dirty="0" smtClean="0">
                <a:solidFill>
                  <a:srgbClr val="FF0000"/>
                </a:solidFill>
              </a:rPr>
              <a:t>20</a:t>
            </a:r>
            <a:endParaRPr lang="ru-RU" sz="3200" dirty="0">
              <a:solidFill>
                <a:srgbClr val="FF0000"/>
              </a:solidFill>
            </a:endParaRPr>
          </a:p>
        </p:txBody>
      </p:sp>
      <p:pic>
        <p:nvPicPr>
          <p:cNvPr id="7" name="Объект 6"/>
          <p:cNvPicPr>
            <a:picLocks noGrp="1" noChangeAspect="1"/>
          </p:cNvPicPr>
          <p:nvPr>
            <p:ph idx="1"/>
          </p:nvPr>
        </p:nvPicPr>
        <p:blipFill>
          <a:blip r:embed="rId2"/>
          <a:stretch>
            <a:fillRect/>
          </a:stretch>
        </p:blipFill>
        <p:spPr>
          <a:xfrm>
            <a:off x="1375648" y="470480"/>
            <a:ext cx="10127376" cy="5419035"/>
          </a:xfrm>
          <a:prstGeom prst="rect">
            <a:avLst/>
          </a:prstGeom>
        </p:spPr>
      </p:pic>
    </p:spTree>
    <p:extLst>
      <p:ext uri="{BB962C8B-B14F-4D97-AF65-F5344CB8AC3E}">
        <p14:creationId xmlns:p14="http://schemas.microsoft.com/office/powerpoint/2010/main" val="3535436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7805" y="113781"/>
            <a:ext cx="10018713" cy="1015966"/>
          </a:xfrm>
        </p:spPr>
        <p:txBody>
          <a:bodyPr>
            <a:normAutofit/>
          </a:bodyPr>
          <a:lstStyle/>
          <a:p>
            <a:r>
              <a:rPr lang="en-US" sz="4800" dirty="0">
                <a:solidFill>
                  <a:schemeClr val="bg1"/>
                </a:solidFill>
                <a:latin typeface="+mn-lt"/>
              </a:rPr>
              <a:t>Results of the Bohr Atom Model</a:t>
            </a:r>
            <a:endParaRPr lang="ru-RU" sz="4800" dirty="0">
              <a:solidFill>
                <a:schemeClr val="bg1"/>
              </a:solidFill>
              <a:latin typeface="+mn-lt"/>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1457804" y="983973"/>
                <a:ext cx="10552226" cy="5280349"/>
              </a:xfrm>
            </p:spPr>
            <p:txBody>
              <a:bodyPr>
                <a:normAutofit fontScale="77500" lnSpcReduction="20000"/>
              </a:bodyPr>
              <a:lstStyle/>
              <a:p>
                <a:pPr marL="0" indent="0">
                  <a:buNone/>
                </a:pPr>
                <a:r>
                  <a:rPr lang="en-US" sz="3000" dirty="0">
                    <a:solidFill>
                      <a:srgbClr val="FFFF00"/>
                    </a:solidFill>
                  </a:rPr>
                  <a:t>When simulating in the Bohr atom approximation, the following effects were observed:</a:t>
                </a:r>
                <a:r>
                  <a:rPr lang="en-US" sz="3000" dirty="0" smtClean="0">
                    <a:solidFill>
                      <a:srgbClr val="FFFF00"/>
                    </a:solidFill>
                  </a:rPr>
                  <a:t/>
                </a:r>
                <a:br>
                  <a:rPr lang="en-US" sz="3000" dirty="0" smtClean="0">
                    <a:solidFill>
                      <a:srgbClr val="FFFF00"/>
                    </a:solidFill>
                  </a:rPr>
                </a:br>
                <a:r>
                  <a:rPr lang="en-US" sz="3000" dirty="0" smtClean="0">
                    <a:solidFill>
                      <a:srgbClr val="FFFF00"/>
                    </a:solidFill>
                  </a:rPr>
                  <a:t/>
                </a:r>
                <a:br>
                  <a:rPr lang="en-US" sz="3000" dirty="0" smtClean="0">
                    <a:solidFill>
                      <a:srgbClr val="FFFF00"/>
                    </a:solidFill>
                  </a:rPr>
                </a:br>
                <a:r>
                  <a:rPr lang="en-US" sz="3100" i="1" u="sng" dirty="0">
                    <a:solidFill>
                      <a:srgbClr val="FFFF00"/>
                    </a:solidFill>
                  </a:rPr>
                  <a:t>T</a:t>
                </a:r>
                <a:r>
                  <a:rPr lang="en-US" sz="3100" i="1" u="sng" dirty="0" smtClean="0">
                    <a:solidFill>
                      <a:srgbClr val="FFFF00"/>
                    </a:solidFill>
                  </a:rPr>
                  <a:t>he trajectory of the </a:t>
                </a:r>
                <a14:m>
                  <m:oMath xmlns:m="http://schemas.openxmlformats.org/officeDocument/2006/math">
                    <m:sSup>
                      <m:sSupPr>
                        <m:ctrlPr>
                          <a:rPr lang="ru-RU" sz="3100" i="1" u="sng">
                            <a:solidFill>
                              <a:srgbClr val="FFFF00"/>
                            </a:solidFill>
                            <a:latin typeface="Cambria Math"/>
                          </a:rPr>
                        </m:ctrlPr>
                      </m:sSupPr>
                      <m:e>
                        <m:r>
                          <a:rPr lang="ru-RU" sz="3100" i="1" u="sng">
                            <a:solidFill>
                              <a:srgbClr val="FFFF00"/>
                            </a:solidFill>
                            <a:latin typeface="Cambria Math" panose="02040503050406030204" pitchFamily="18" charset="0"/>
                          </a:rPr>
                          <m:t>О</m:t>
                        </m:r>
                      </m:e>
                      <m:sup>
                        <m:r>
                          <a:rPr lang="ru-RU" sz="3100" i="1" u="sng">
                            <a:solidFill>
                              <a:srgbClr val="FFFF00"/>
                            </a:solidFill>
                            <a:latin typeface="Cambria Math" panose="02040503050406030204" pitchFamily="18" charset="0"/>
                          </a:rPr>
                          <m:t>−−</m:t>
                        </m:r>
                      </m:sup>
                    </m:sSup>
                  </m:oMath>
                </a14:m>
                <a:r>
                  <a:rPr lang="en-US" sz="3100" i="1" u="sng" dirty="0">
                    <a:solidFill>
                      <a:srgbClr val="FFFF00"/>
                    </a:solidFill>
                  </a:rPr>
                  <a:t> particle deviates from the initial direction due to the action of the Coulomb force between the α-particle and the target nucleus, and the </a:t>
                </a:r>
                <a14:m>
                  <m:oMath xmlns:m="http://schemas.openxmlformats.org/officeDocument/2006/math">
                    <m:sSup>
                      <m:sSupPr>
                        <m:ctrlPr>
                          <a:rPr lang="ru-RU" sz="3100" i="1" u="sng">
                            <a:solidFill>
                              <a:srgbClr val="FFFF00"/>
                            </a:solidFill>
                            <a:latin typeface="Cambria Math"/>
                          </a:rPr>
                        </m:ctrlPr>
                      </m:sSupPr>
                      <m:e>
                        <m:r>
                          <a:rPr lang="ru-RU" sz="3100" i="1" u="sng">
                            <a:solidFill>
                              <a:srgbClr val="FFFF00"/>
                            </a:solidFill>
                            <a:latin typeface="Cambria Math" panose="02040503050406030204" pitchFamily="18" charset="0"/>
                          </a:rPr>
                          <m:t>О</m:t>
                        </m:r>
                      </m:e>
                      <m:sup>
                        <m:r>
                          <a:rPr lang="ru-RU" sz="3100" i="1" u="sng">
                            <a:solidFill>
                              <a:srgbClr val="FFFF00"/>
                            </a:solidFill>
                            <a:latin typeface="Cambria Math" panose="02040503050406030204" pitchFamily="18" charset="0"/>
                          </a:rPr>
                          <m:t>−−</m:t>
                        </m:r>
                      </m:sup>
                    </m:sSup>
                  </m:oMath>
                </a14:m>
                <a:r>
                  <a:rPr lang="en-US" sz="3100" i="1" u="sng" dirty="0">
                    <a:solidFill>
                      <a:srgbClr val="FFFF00"/>
                    </a:solidFill>
                  </a:rPr>
                  <a:t> trajectory experiences beats in the vicinity of the nucleus due to the action of the nuclear interactions between the alpha particle and the target nucleus. In this case, elastic interaction prevails.</a:t>
                </a:r>
                <a:r>
                  <a:rPr lang="en-US" sz="3000" dirty="0" smtClean="0">
                    <a:solidFill>
                      <a:srgbClr val="FFFF00"/>
                    </a:solidFill>
                  </a:rPr>
                  <a:t/>
                </a:r>
                <a:br>
                  <a:rPr lang="en-US" sz="3000" dirty="0" smtClean="0">
                    <a:solidFill>
                      <a:srgbClr val="FFFF00"/>
                    </a:solidFill>
                  </a:rPr>
                </a:br>
                <a:r>
                  <a:rPr lang="en-US" sz="3000" dirty="0" smtClean="0">
                    <a:solidFill>
                      <a:srgbClr val="FFFF00"/>
                    </a:solidFill>
                  </a:rPr>
                  <a:t/>
                </a:r>
                <a:br>
                  <a:rPr lang="en-US" sz="3000" dirty="0" smtClean="0">
                    <a:solidFill>
                      <a:srgbClr val="FFFF00"/>
                    </a:solidFill>
                  </a:rPr>
                </a:br>
                <a:r>
                  <a:rPr lang="en-US" sz="3000" dirty="0" smtClean="0">
                    <a:latin typeface="Times New Roman" panose="02020603050405020304" pitchFamily="18" charset="0"/>
                    <a:cs typeface="Times New Roman" panose="02020603050405020304" pitchFamily="18" charset="0"/>
                  </a:rPr>
                  <a:t>The </a:t>
                </a:r>
                <a:r>
                  <a:rPr lang="en-US" sz="3000" dirty="0">
                    <a:latin typeface="Times New Roman" panose="02020603050405020304" pitchFamily="18" charset="0"/>
                    <a:cs typeface="Times New Roman" panose="02020603050405020304" pitchFamily="18" charset="0"/>
                  </a:rPr>
                  <a:t>artificially introduced Stark effect has a strong influence on the trajectories of particle motion. This is reflected in the form of rather diverse results of interaction between particles, which can be seen from the construction of the total interaction potentials. And it requires a detailed study in the form of an analysis of the trajectories of motion when the initial values of coordinates and velocities and parameters of the target nucleus are varied.</a:t>
                </a:r>
                <a:endParaRPr lang="ru-RU" sz="3000" dirty="0" smtClean="0">
                  <a:latin typeface="Times New Roman" panose="02020603050405020304" pitchFamily="18" charset="0"/>
                  <a:cs typeface="Times New Roman" panose="02020603050405020304" pitchFamily="18" charset="0"/>
                </a:endParaRPr>
              </a:p>
              <a:p>
                <a:pPr marL="0" indent="0">
                  <a:buNone/>
                </a:pPr>
                <a:r>
                  <a:rPr lang="ru-RU" dirty="0" smtClean="0">
                    <a:solidFill>
                      <a:srgbClr val="FFFF00"/>
                    </a:solidFill>
                  </a:rPr>
                  <a:t/>
                </a:r>
                <a:br>
                  <a:rPr lang="ru-RU" dirty="0" smtClean="0">
                    <a:solidFill>
                      <a:srgbClr val="FFFF00"/>
                    </a:solidFill>
                  </a:rPr>
                </a:br>
                <a:endParaRPr lang="ru-RU" dirty="0">
                  <a:solidFill>
                    <a:schemeClr val="bg1"/>
                  </a:solidFill>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457804" y="983973"/>
                <a:ext cx="10552226" cy="5280349"/>
              </a:xfrm>
              <a:blipFill rotWithShape="0">
                <a:blip r:embed="rId2"/>
                <a:stretch>
                  <a:fillRect l="-867"/>
                </a:stretch>
              </a:blipFill>
            </p:spPr>
            <p:txBody>
              <a:bodyPr/>
              <a:lstStyle/>
              <a:p>
                <a:r>
                  <a:rPr lang="ru-RU">
                    <a:noFill/>
                  </a:rPr>
                  <a:t> </a:t>
                </a:r>
              </a:p>
            </p:txBody>
          </p:sp>
        </mc:Fallback>
      </mc:AlternateContent>
      <p:sp>
        <p:nvSpPr>
          <p:cNvPr id="4" name="Прямоугольник 3"/>
          <p:cNvSpPr/>
          <p:nvPr/>
        </p:nvSpPr>
        <p:spPr>
          <a:xfrm>
            <a:off x="11585744" y="6264322"/>
            <a:ext cx="579005" cy="584775"/>
          </a:xfrm>
          <a:prstGeom prst="rect">
            <a:avLst/>
          </a:prstGeom>
        </p:spPr>
        <p:txBody>
          <a:bodyPr wrap="none">
            <a:spAutoFit/>
          </a:bodyPr>
          <a:lstStyle/>
          <a:p>
            <a:pPr lvl="0"/>
            <a:r>
              <a:rPr lang="en-US" sz="3200" dirty="0" smtClean="0">
                <a:solidFill>
                  <a:srgbClr val="FF0000"/>
                </a:solidFill>
              </a:rPr>
              <a:t>21</a:t>
            </a:r>
            <a:endParaRPr lang="ru-RU" sz="3200" dirty="0">
              <a:solidFill>
                <a:srgbClr val="FF0000"/>
              </a:solidFill>
            </a:endParaRPr>
          </a:p>
        </p:txBody>
      </p:sp>
    </p:spTree>
    <p:extLst>
      <p:ext uri="{BB962C8B-B14F-4D97-AF65-F5344CB8AC3E}">
        <p14:creationId xmlns:p14="http://schemas.microsoft.com/office/powerpoint/2010/main" val="3504229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8908" y="0"/>
            <a:ext cx="10018713" cy="556146"/>
          </a:xfrm>
        </p:spPr>
        <p:txBody>
          <a:bodyPr>
            <a:normAutofit fontScale="90000"/>
          </a:bodyPr>
          <a:lstStyle/>
          <a:p>
            <a:r>
              <a:rPr lang="en-US" sz="3200" dirty="0" smtClean="0">
                <a:solidFill>
                  <a:prstClr val="black"/>
                </a:solidFill>
              </a:rPr>
              <a:t>Results </a:t>
            </a:r>
            <a:r>
              <a:rPr lang="en-US" sz="3200" dirty="0">
                <a:solidFill>
                  <a:prstClr val="black"/>
                </a:solidFill>
              </a:rPr>
              <a:t>of the Thomson Atom Model</a:t>
            </a:r>
            <a:r>
              <a:rPr lang="ru-RU" sz="3200" dirty="0" smtClean="0">
                <a:solidFill>
                  <a:prstClr val="black"/>
                </a:solidFill>
              </a:rPr>
              <a:t> </a:t>
            </a:r>
            <a:endParaRPr lang="ru-RU" sz="3200" dirty="0"/>
          </a:p>
        </p:txBody>
      </p:sp>
      <p:sp>
        <p:nvSpPr>
          <p:cNvPr id="3" name="Объект 2"/>
          <p:cNvSpPr>
            <a:spLocks noGrp="1"/>
          </p:cNvSpPr>
          <p:nvPr>
            <p:ph idx="1"/>
          </p:nvPr>
        </p:nvSpPr>
        <p:spPr>
          <a:xfrm>
            <a:off x="1320952" y="493367"/>
            <a:ext cx="10514624" cy="6364633"/>
          </a:xfrm>
        </p:spPr>
        <p:txBody>
          <a:bodyPr>
            <a:noAutofit/>
          </a:bodyPr>
          <a:lstStyle/>
          <a:p>
            <a:pPr marL="0" indent="0">
              <a:buNone/>
            </a:pPr>
            <a:r>
              <a:rPr lang="en-US" sz="2200" dirty="0">
                <a:solidFill>
                  <a:srgbClr val="FFFF00"/>
                </a:solidFill>
              </a:rPr>
              <a:t>When simulating in the Thomson atom approximation, the following effects were observed</a:t>
            </a:r>
            <a:r>
              <a:rPr lang="en-US" sz="2200" dirty="0" smtClean="0">
                <a:solidFill>
                  <a:srgbClr val="FFFF00"/>
                </a:solidFill>
              </a:rPr>
              <a:t>:</a:t>
            </a:r>
            <a:r>
              <a:rPr lang="ru-RU" sz="2200" dirty="0" smtClean="0">
                <a:solidFill>
                  <a:srgbClr val="FFFF00"/>
                </a:solidFill>
              </a:rPr>
              <a:t/>
            </a:r>
            <a:br>
              <a:rPr lang="ru-RU" sz="2200" dirty="0" smtClean="0">
                <a:solidFill>
                  <a:srgbClr val="FFFF00"/>
                </a:solidFill>
              </a:rPr>
            </a:br>
            <a:r>
              <a:rPr lang="ru-RU" sz="2200" dirty="0" smtClean="0">
                <a:solidFill>
                  <a:srgbClr val="FFFF00"/>
                </a:solidFill>
              </a:rPr>
              <a:t/>
            </a:r>
            <a:br>
              <a:rPr lang="ru-RU" sz="2200" dirty="0" smtClean="0">
                <a:solidFill>
                  <a:srgbClr val="FFFF00"/>
                </a:solidFill>
              </a:rPr>
            </a:br>
            <a:r>
              <a:rPr lang="en-US" sz="2200" i="1" u="sng" dirty="0">
                <a:solidFill>
                  <a:srgbClr val="FFFF00"/>
                </a:solidFill>
              </a:rPr>
              <a:t>When the impact parameter is zero, the </a:t>
            </a:r>
            <a:r>
              <a:rPr lang="en-US" sz="2200" i="1" u="sng" dirty="0" err="1">
                <a:solidFill>
                  <a:srgbClr val="FFFF00"/>
                </a:solidFill>
              </a:rPr>
              <a:t>XHe</a:t>
            </a:r>
            <a:r>
              <a:rPr lang="en-US" sz="2200" i="1" u="sng" dirty="0">
                <a:solidFill>
                  <a:srgbClr val="FFFF00"/>
                </a:solidFill>
              </a:rPr>
              <a:t> atom flies through the target nucleus, then comes back and flies in the opposite direction. With a nonzero impact parameter, the </a:t>
            </a:r>
            <a:r>
              <a:rPr lang="en-US" sz="2200" i="1" u="sng" dirty="0" err="1">
                <a:solidFill>
                  <a:srgbClr val="FFFF00"/>
                </a:solidFill>
              </a:rPr>
              <a:t>XHe</a:t>
            </a:r>
            <a:r>
              <a:rPr lang="en-US" sz="2200" i="1" u="sng" dirty="0">
                <a:solidFill>
                  <a:srgbClr val="FFFF00"/>
                </a:solidFill>
              </a:rPr>
              <a:t> atom hits the target nucleus, and a certain oscillatory system of three bodies is formed. This is what is expected to be seen in the formation of a low-energy bound state in the interaction of slow X-helium atoms with the nuclei of matter. </a:t>
            </a:r>
            <a:r>
              <a:rPr lang="en-US" sz="2200" dirty="0">
                <a:solidFill>
                  <a:srgbClr val="FFFF00"/>
                </a:solidFill>
              </a:rPr>
              <a:t>However, the disadvantage of this is that particle oscillations occur inside the target nucleus. Thus, in the current version of the numerical model, </a:t>
            </a:r>
            <a:r>
              <a:rPr lang="en-US" sz="2200" dirty="0" err="1">
                <a:solidFill>
                  <a:srgbClr val="FFFF00"/>
                </a:solidFill>
              </a:rPr>
              <a:t>nHe</a:t>
            </a:r>
            <a:r>
              <a:rPr lang="en-US" sz="2200" dirty="0">
                <a:solidFill>
                  <a:srgbClr val="FFFF00"/>
                </a:solidFill>
              </a:rPr>
              <a:t> can easily penetrate into the target nucleus and the elastic collision of nuclei is not taken into account.</a:t>
            </a:r>
            <a:r>
              <a:rPr lang="en-US" sz="2200" dirty="0" smtClean="0">
                <a:solidFill>
                  <a:srgbClr val="FFFF00"/>
                </a:solidFill>
              </a:rPr>
              <a:t/>
            </a:r>
            <a:br>
              <a:rPr lang="en-US" sz="2200" dirty="0" smtClean="0">
                <a:solidFill>
                  <a:srgbClr val="FFFF00"/>
                </a:solidFill>
              </a:rPr>
            </a:br>
            <a:r>
              <a:rPr lang="ru-RU" sz="2200" dirty="0" smtClean="0">
                <a:solidFill>
                  <a:srgbClr val="FFFF00"/>
                </a:solidFill>
              </a:rPr>
              <a:t/>
            </a:r>
            <a:br>
              <a:rPr lang="ru-RU" sz="2200" dirty="0" smtClean="0">
                <a:solidFill>
                  <a:srgbClr val="FFFF00"/>
                </a:solidFill>
              </a:rPr>
            </a:br>
            <a:r>
              <a:rPr lang="en-US" sz="2200" dirty="0" smtClean="0">
                <a:latin typeface="Times New Roman" panose="02020603050405020304" pitchFamily="18" charset="0"/>
                <a:cs typeface="Times New Roman" panose="02020603050405020304" pitchFamily="18" charset="0"/>
              </a:rPr>
              <a:t>In </a:t>
            </a:r>
            <a:r>
              <a:rPr lang="en-US" sz="2200" dirty="0">
                <a:latin typeface="Times New Roman" panose="02020603050405020304" pitchFamily="18" charset="0"/>
                <a:cs typeface="Times New Roman" panose="02020603050405020304" pitchFamily="18" charset="0"/>
              </a:rPr>
              <a:t>the Thomson approximation, helium is always inside the nucleus; elastic scattering is not observed. In the approach of the Bohr atom, the opposite was true. Therefore, in the future, it should be taken into account that nuclear matter is incompressible, opaque, and mutual penetration of </a:t>
            </a:r>
            <a:r>
              <a:rPr lang="en-US" sz="2200" dirty="0" err="1">
                <a:latin typeface="Times New Roman" panose="02020603050405020304" pitchFamily="18" charset="0"/>
                <a:cs typeface="Times New Roman" panose="02020603050405020304" pitchFamily="18" charset="0"/>
              </a:rPr>
              <a:t>nHe</a:t>
            </a:r>
            <a:r>
              <a:rPr lang="en-US" sz="2200" dirty="0">
                <a:latin typeface="Times New Roman" panose="02020603050405020304" pitchFamily="18" charset="0"/>
                <a:cs typeface="Times New Roman" panose="02020603050405020304" pitchFamily="18" charset="0"/>
              </a:rPr>
              <a:t> and the nucleus is impossible. In other words, we need to take into account the real properties of nuclear matter.</a:t>
            </a:r>
            <a:endParaRPr lang="ru-RU" sz="2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1587621" y="6002643"/>
            <a:ext cx="586635" cy="584775"/>
          </a:xfrm>
          <a:prstGeom prst="rect">
            <a:avLst/>
          </a:prstGeom>
        </p:spPr>
        <p:txBody>
          <a:bodyPr wrap="none">
            <a:spAutoFit/>
          </a:bodyPr>
          <a:lstStyle/>
          <a:p>
            <a:pPr lvl="0"/>
            <a:r>
              <a:rPr lang="en-US" sz="3200" dirty="0" smtClean="0">
                <a:solidFill>
                  <a:srgbClr val="FF0000"/>
                </a:solidFill>
              </a:rPr>
              <a:t>2</a:t>
            </a:r>
            <a:r>
              <a:rPr lang="en-US" sz="3200" dirty="0">
                <a:solidFill>
                  <a:srgbClr val="FF0000"/>
                </a:solidFill>
              </a:rPr>
              <a:t>2</a:t>
            </a:r>
            <a:endParaRPr lang="ru-RU" sz="3200" dirty="0">
              <a:solidFill>
                <a:srgbClr val="FF0000"/>
              </a:solidFill>
            </a:endParaRPr>
          </a:p>
        </p:txBody>
      </p:sp>
    </p:spTree>
    <p:extLst>
      <p:ext uri="{BB962C8B-B14F-4D97-AF65-F5344CB8AC3E}">
        <p14:creationId xmlns:p14="http://schemas.microsoft.com/office/powerpoint/2010/main" val="2513992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3914239" y="4272817"/>
            <a:ext cx="4785012" cy="1354487"/>
          </a:xfrm>
          <a:prstGeom prst="rect">
            <a:avLst/>
          </a:prstGeom>
        </p:spPr>
      </p:pic>
      <p:pic>
        <p:nvPicPr>
          <p:cNvPr id="8" name="Рисунок 7"/>
          <p:cNvPicPr>
            <a:picLocks noChangeAspect="1"/>
          </p:cNvPicPr>
          <p:nvPr/>
        </p:nvPicPr>
        <p:blipFill>
          <a:blip r:embed="rId3"/>
          <a:stretch>
            <a:fillRect/>
          </a:stretch>
        </p:blipFill>
        <p:spPr>
          <a:xfrm>
            <a:off x="3914239" y="685800"/>
            <a:ext cx="4738577" cy="1304196"/>
          </a:xfrm>
          <a:prstGeom prst="rect">
            <a:avLst/>
          </a:prstGeom>
        </p:spPr>
      </p:pic>
      <p:pic>
        <p:nvPicPr>
          <p:cNvPr id="10" name="Рисунок 9"/>
          <p:cNvPicPr>
            <a:picLocks noChangeAspect="1"/>
          </p:cNvPicPr>
          <p:nvPr/>
        </p:nvPicPr>
        <p:blipFill>
          <a:blip r:embed="rId4"/>
          <a:stretch>
            <a:fillRect/>
          </a:stretch>
        </p:blipFill>
        <p:spPr>
          <a:xfrm>
            <a:off x="3782478" y="2438399"/>
            <a:ext cx="5002098" cy="1086954"/>
          </a:xfrm>
          <a:prstGeom prst="rect">
            <a:avLst/>
          </a:prstGeom>
        </p:spPr>
      </p:pic>
    </p:spTree>
    <p:extLst>
      <p:ext uri="{BB962C8B-B14F-4D97-AF65-F5344CB8AC3E}">
        <p14:creationId xmlns:p14="http://schemas.microsoft.com/office/powerpoint/2010/main" val="1869576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049" y="-75695"/>
            <a:ext cx="11367658" cy="643894"/>
          </a:xfrm>
        </p:spPr>
        <p:txBody>
          <a:bodyPr>
            <a:noAutofit/>
          </a:bodyPr>
          <a:lstStyle/>
          <a:p>
            <a:r>
              <a:rPr lang="en-US" sz="3200" b="1" i="1" dirty="0">
                <a:solidFill>
                  <a:prstClr val="black"/>
                </a:solidFill>
              </a:rPr>
              <a:t>Scenarios of hypothetical, stable, electrically charged particles.</a:t>
            </a:r>
            <a:endParaRPr lang="ru-RU" sz="3200" b="1" i="1" dirty="0">
              <a:solidFill>
                <a:schemeClr val="bg1">
                  <a:lumMod val="95000"/>
                  <a:lumOff val="5000"/>
                </a:schemeClr>
              </a:solidFill>
            </a:endParaRPr>
          </a:p>
        </p:txBody>
      </p:sp>
      <p:pic>
        <p:nvPicPr>
          <p:cNvPr id="4" name="Объект 3"/>
          <p:cNvPicPr>
            <a:picLocks noGrp="1" noChangeAspect="1"/>
          </p:cNvPicPr>
          <p:nvPr>
            <p:ph idx="1"/>
          </p:nvPr>
        </p:nvPicPr>
        <p:blipFill>
          <a:blip r:embed="rId2"/>
          <a:stretch>
            <a:fillRect/>
          </a:stretch>
        </p:blipFill>
        <p:spPr>
          <a:xfrm>
            <a:off x="3432413" y="3634200"/>
            <a:ext cx="6358930" cy="2754187"/>
          </a:xfrm>
          <a:prstGeom prst="rect">
            <a:avLst/>
          </a:prstGeom>
        </p:spPr>
      </p:pic>
      <p:sp>
        <p:nvSpPr>
          <p:cNvPr id="5" name="TextBox 4"/>
          <p:cNvSpPr txBox="1"/>
          <p:nvPr/>
        </p:nvSpPr>
        <p:spPr>
          <a:xfrm>
            <a:off x="1226966" y="1488451"/>
            <a:ext cx="184731" cy="707886"/>
          </a:xfrm>
          <a:prstGeom prst="rect">
            <a:avLst/>
          </a:prstGeom>
          <a:noFill/>
        </p:spPr>
        <p:txBody>
          <a:bodyPr wrap="none" rtlCol="0">
            <a:spAutoFit/>
          </a:bodyPr>
          <a:lstStyle/>
          <a:p>
            <a:r>
              <a:rPr lang="ru-RU" sz="2000" b="1" i="1" dirty="0">
                <a:solidFill>
                  <a:prstClr val="white"/>
                </a:solidFill>
              </a:rPr>
              <a:t/>
            </a:r>
            <a:br>
              <a:rPr lang="ru-RU" sz="2000" b="1" i="1" dirty="0">
                <a:solidFill>
                  <a:prstClr val="white"/>
                </a:solidFill>
              </a:rPr>
            </a:br>
            <a:endParaRPr lang="ru-RU" sz="2000" b="1" i="1" dirty="0">
              <a:solidFill>
                <a:prstClr val="white"/>
              </a:solidFill>
            </a:endParaRPr>
          </a:p>
        </p:txBody>
      </p:sp>
      <p:sp>
        <p:nvSpPr>
          <p:cNvPr id="3" name="TextBox 2"/>
          <p:cNvSpPr txBox="1"/>
          <p:nvPr/>
        </p:nvSpPr>
        <p:spPr>
          <a:xfrm>
            <a:off x="11652521" y="6096000"/>
            <a:ext cx="370614" cy="584775"/>
          </a:xfrm>
          <a:prstGeom prst="rect">
            <a:avLst/>
          </a:prstGeom>
          <a:noFill/>
        </p:spPr>
        <p:txBody>
          <a:bodyPr wrap="none" rtlCol="0">
            <a:spAutoFit/>
          </a:bodyPr>
          <a:lstStyle/>
          <a:p>
            <a:r>
              <a:rPr lang="en-US" sz="3200" dirty="0">
                <a:solidFill>
                  <a:srgbClr val="FF0000"/>
                </a:solidFill>
              </a:rPr>
              <a:t>3</a:t>
            </a:r>
            <a:endParaRPr lang="ru-RU" sz="3200" dirty="0">
              <a:solidFill>
                <a:srgbClr val="FF0000"/>
              </a:solidFill>
            </a:endParaRPr>
          </a:p>
        </p:txBody>
      </p:sp>
      <p:sp>
        <p:nvSpPr>
          <p:cNvPr id="6" name="TextBox 5"/>
          <p:cNvSpPr txBox="1"/>
          <p:nvPr/>
        </p:nvSpPr>
        <p:spPr>
          <a:xfrm>
            <a:off x="3244577" y="6426007"/>
            <a:ext cx="6734601" cy="369332"/>
          </a:xfrm>
          <a:prstGeom prst="rect">
            <a:avLst/>
          </a:prstGeom>
          <a:noFill/>
        </p:spPr>
        <p:txBody>
          <a:bodyPr wrap="none" rtlCol="0">
            <a:spAutoFit/>
          </a:bodyPr>
          <a:lstStyle/>
          <a:p>
            <a:r>
              <a:rPr lang="en-US" dirty="0">
                <a:solidFill>
                  <a:srgbClr val="FFFF00"/>
                </a:solidFill>
              </a:rPr>
              <a:t>Illustration of the “dark” </a:t>
            </a:r>
            <a:r>
              <a:rPr lang="en-US" dirty="0" err="1">
                <a:solidFill>
                  <a:srgbClr val="FFFF00"/>
                </a:solidFill>
              </a:rPr>
              <a:t>OHe</a:t>
            </a:r>
            <a:r>
              <a:rPr lang="en-US" dirty="0">
                <a:solidFill>
                  <a:srgbClr val="FFFF00"/>
                </a:solidFill>
              </a:rPr>
              <a:t> atom and the outer core of substance A</a:t>
            </a:r>
            <a:endParaRPr lang="ru-RU" dirty="0">
              <a:solidFill>
                <a:srgbClr val="FFFF00"/>
              </a:solidFill>
            </a:endParaRPr>
          </a:p>
        </p:txBody>
      </p:sp>
      <mc:AlternateContent xmlns:mc="http://schemas.openxmlformats.org/markup-compatibility/2006" xmlns:a14="http://schemas.microsoft.com/office/drawing/2010/main">
        <mc:Choice Requires="a14">
          <p:sp>
            <p:nvSpPr>
              <p:cNvPr id="7" name="TextBox 6"/>
              <p:cNvSpPr txBox="1"/>
              <p:nvPr/>
            </p:nvSpPr>
            <p:spPr>
              <a:xfrm>
                <a:off x="2176764" y="473062"/>
                <a:ext cx="8870228" cy="3256276"/>
              </a:xfrm>
              <a:prstGeom prst="rect">
                <a:avLst/>
              </a:prstGeom>
              <a:noFill/>
            </p:spPr>
            <p:txBody>
              <a:bodyPr wrap="square" rtlCol="0">
                <a:spAutoFit/>
              </a:bodyPr>
              <a:lstStyle/>
              <a:p>
                <a:pPr algn="just" defTabSz="457200">
                  <a:spcBef>
                    <a:spcPct val="20000"/>
                  </a:spcBef>
                  <a:spcAft>
                    <a:spcPts val="600"/>
                  </a:spcAft>
                  <a:buClr>
                    <a:srgbClr val="BC1C1C">
                      <a:lumMod val="75000"/>
                    </a:srgbClr>
                  </a:buClr>
                  <a:buSzPct val="145000"/>
                </a:pPr>
                <a:r>
                  <a:rPr lang="en-US" sz="2000" u="sng" dirty="0">
                    <a:solidFill>
                      <a:srgbClr val="FFFF00"/>
                    </a:solidFill>
                    <a:latin typeface="Arial" panose="020B0604020202020204" pitchFamily="34" charset="0"/>
                    <a:cs typeface="Arial" panose="020B0604020202020204" pitchFamily="34" charset="0"/>
                  </a:rPr>
                  <a:t>In this paper, we consider </a:t>
                </a:r>
                <a:r>
                  <a:rPr lang="en-US" sz="2000" u="sng" dirty="0" smtClean="0">
                    <a:solidFill>
                      <a:srgbClr val="FFFF00"/>
                    </a:solidFill>
                    <a:latin typeface="Arial" panose="020B0604020202020204" pitchFamily="34" charset="0"/>
                    <a:cs typeface="Arial" panose="020B0604020202020204" pitchFamily="34" charset="0"/>
                  </a:rPr>
                  <a:t>the </a:t>
                </a:r>
                <a:r>
                  <a:rPr lang="en-US" sz="2000" u="sng" dirty="0">
                    <a:solidFill>
                      <a:srgbClr val="FFFF00"/>
                    </a:solidFill>
                    <a:latin typeface="Arial" panose="020B0604020202020204" pitchFamily="34" charset="0"/>
                    <a:cs typeface="Arial" panose="020B0604020202020204" pitchFamily="34" charset="0"/>
                  </a:rPr>
                  <a:t>scenario </a:t>
                </a:r>
                <a:r>
                  <a:rPr lang="en-US" sz="2000" u="sng" dirty="0" smtClean="0">
                    <a:solidFill>
                      <a:srgbClr val="FFFF00"/>
                    </a:solidFill>
                    <a:latin typeface="Arial" panose="020B0604020202020204" pitchFamily="34" charset="0"/>
                    <a:cs typeface="Arial" panose="020B0604020202020204" pitchFamily="34" charset="0"/>
                  </a:rPr>
                  <a:t>of </a:t>
                </a:r>
                <a:r>
                  <a:rPr lang="en-US" sz="2000" u="sng" dirty="0">
                    <a:solidFill>
                      <a:srgbClr val="FFFF00"/>
                    </a:solidFill>
                    <a:latin typeface="Arial" panose="020B0604020202020204" pitchFamily="34" charset="0"/>
                    <a:cs typeface="Arial" panose="020B0604020202020204" pitchFamily="34" charset="0"/>
                  </a:rPr>
                  <a:t>composite dark matter, in which hypothetical stable particles </a:t>
                </a:r>
                <a14:m>
                  <m:oMath xmlns:m="http://schemas.openxmlformats.org/officeDocument/2006/math">
                    <m:sSup>
                      <m:sSupPr>
                        <m:ctrlPr>
                          <a:rPr lang="ru-RU" sz="2000" i="1">
                            <a:solidFill>
                              <a:srgbClr val="FFFF00"/>
                            </a:solidFill>
                            <a:latin typeface="Cambria Math"/>
                          </a:rPr>
                        </m:ctrlPr>
                      </m:sSupPr>
                      <m:e>
                        <m:r>
                          <a:rPr lang="ru-RU" sz="2000" i="1">
                            <a:solidFill>
                              <a:srgbClr val="FFFF00"/>
                            </a:solidFill>
                            <a:latin typeface="Cambria Math" panose="02040503050406030204" pitchFamily="18" charset="0"/>
                          </a:rPr>
                          <m:t>О</m:t>
                        </m:r>
                      </m:e>
                      <m:sup>
                        <m:r>
                          <a:rPr lang="ru-RU" sz="2000" i="1">
                            <a:solidFill>
                              <a:srgbClr val="FFFF00"/>
                            </a:solidFill>
                            <a:latin typeface="Cambria Math" panose="02040503050406030204" pitchFamily="18" charset="0"/>
                          </a:rPr>
                          <m:t>−−</m:t>
                        </m:r>
                      </m:sup>
                    </m:sSup>
                  </m:oMath>
                </a14:m>
                <a:r>
                  <a:rPr lang="en-US" sz="2000" u="sng" dirty="0" smtClean="0">
                    <a:solidFill>
                      <a:srgbClr val="FFFF00"/>
                    </a:solidFill>
                    <a:latin typeface="Arial" panose="020B0604020202020204" pitchFamily="34" charset="0"/>
                    <a:cs typeface="Arial" panose="020B0604020202020204" pitchFamily="34" charset="0"/>
                  </a:rPr>
                  <a:t>(</a:t>
                </a:r>
                <a:r>
                  <a:rPr lang="en-US" sz="2000" u="sng" dirty="0">
                    <a:solidFill>
                      <a:srgbClr val="FFFF00"/>
                    </a:solidFill>
                    <a:latin typeface="Arial" panose="020B0604020202020204" pitchFamily="34" charset="0"/>
                    <a:cs typeface="Arial" panose="020B0604020202020204" pitchFamily="34" charset="0"/>
                  </a:rPr>
                  <a:t>X) avoid experimental discovery, because they form neutral atom-like states </a:t>
                </a:r>
                <a:r>
                  <a:rPr lang="en-US" sz="2000" u="sng" dirty="0" err="1">
                    <a:solidFill>
                      <a:srgbClr val="FFFF00"/>
                    </a:solidFill>
                    <a:latin typeface="Arial" panose="020B0604020202020204" pitchFamily="34" charset="0"/>
                    <a:cs typeface="Arial" panose="020B0604020202020204" pitchFamily="34" charset="0"/>
                  </a:rPr>
                  <a:t>OHe</a:t>
                </a:r>
                <a:r>
                  <a:rPr lang="en-US" sz="2000" u="sng" dirty="0">
                    <a:solidFill>
                      <a:srgbClr val="FFFF00"/>
                    </a:solidFill>
                    <a:latin typeface="Arial" panose="020B0604020202020204" pitchFamily="34" charset="0"/>
                    <a:cs typeface="Arial" panose="020B0604020202020204" pitchFamily="34" charset="0"/>
                  </a:rPr>
                  <a:t> (X-helium) with primary helium, called "dark" </a:t>
                </a:r>
                <a:r>
                  <a:rPr lang="en-US" sz="2000" u="sng" dirty="0" smtClean="0">
                    <a:solidFill>
                      <a:srgbClr val="FFFF00"/>
                    </a:solidFill>
                    <a:latin typeface="Arial" panose="020B0604020202020204" pitchFamily="34" charset="0"/>
                    <a:cs typeface="Arial" panose="020B0604020202020204" pitchFamily="34" charset="0"/>
                  </a:rPr>
                  <a:t>atoms.</a:t>
                </a:r>
                <a:endParaRPr lang="en-US" sz="1300" u="sng" dirty="0">
                  <a:solidFill>
                    <a:srgbClr val="FFFF00"/>
                  </a:solidFill>
                  <a:latin typeface="Arial" panose="020B0604020202020204" pitchFamily="34" charset="0"/>
                </a:endParaRPr>
              </a:p>
              <a:p>
                <a:pPr defTabSz="457200">
                  <a:spcBef>
                    <a:spcPct val="20000"/>
                  </a:spcBef>
                  <a:spcAft>
                    <a:spcPts val="600"/>
                  </a:spcAft>
                  <a:buClr>
                    <a:srgbClr val="BC1C1C">
                      <a:lumMod val="75000"/>
                    </a:srgbClr>
                  </a:buClr>
                  <a:buSzPct val="145000"/>
                </a:pPr>
                <a:r>
                  <a:rPr lang="en-US" sz="1200" u="sng" dirty="0" err="1">
                    <a:solidFill>
                      <a:srgbClr val="FFFF00"/>
                    </a:solidFill>
                    <a:latin typeface="Arial" panose="020B0604020202020204" pitchFamily="34" charset="0"/>
                  </a:rPr>
                  <a:t>M.Yu.Khlopov</a:t>
                </a:r>
                <a:r>
                  <a:rPr lang="en-US" sz="1200" u="sng" dirty="0">
                    <a:solidFill>
                      <a:srgbClr val="FFFF00"/>
                    </a:solidFill>
                    <a:latin typeface="Arial" panose="020B0604020202020204" pitchFamily="34" charset="0"/>
                  </a:rPr>
                  <a:t>. Dark atom solution for puzzles of direct dark matter searches. IOP Conf. Series: Journal of Physics: Conf. Series 1312 (2019) 012011; </a:t>
                </a:r>
                <a:r>
                  <a:rPr lang="en-US" sz="1200" u="sng" dirty="0" smtClean="0">
                    <a:solidFill>
                      <a:srgbClr val="FFFF00"/>
                    </a:solidFill>
                    <a:latin typeface="Arial" panose="020B0604020202020204" pitchFamily="34" charset="0"/>
                  </a:rPr>
                  <a:t>doi:10.1088/1742-6596/1312/1/012011</a:t>
                </a:r>
              </a:p>
              <a:p>
                <a:pPr defTabSz="457200">
                  <a:spcBef>
                    <a:spcPct val="20000"/>
                  </a:spcBef>
                  <a:spcAft>
                    <a:spcPts val="600"/>
                  </a:spcAft>
                  <a:buClr>
                    <a:srgbClr val="BC1C1C">
                      <a:lumMod val="75000"/>
                    </a:srgbClr>
                  </a:buClr>
                  <a:buSzPct val="145000"/>
                </a:pPr>
                <a:r>
                  <a:rPr lang="en-US" sz="1200" u="sng" dirty="0" err="1" smtClean="0">
                    <a:solidFill>
                      <a:srgbClr val="FFFF00"/>
                    </a:solidFill>
                    <a:latin typeface="Arial" panose="020B0604020202020204" pitchFamily="34" charset="0"/>
                  </a:rPr>
                  <a:t>M.Yu.Khlopov</a:t>
                </a:r>
                <a:r>
                  <a:rPr lang="en-US" sz="1200" u="sng" dirty="0">
                    <a:solidFill>
                      <a:srgbClr val="FFFF00"/>
                    </a:solidFill>
                    <a:latin typeface="Arial" panose="020B0604020202020204" pitchFamily="34" charset="0"/>
                  </a:rPr>
                  <a:t>. Cosmoparticle physics of dark matter. EPJ Web of Conferences V. 222, 01006 (2019) Proceedings of QFTHEP2019. E-Print: arXiv:1910.12910; https://doi.org/10.1051/epjconf/201922201006</a:t>
                </a:r>
              </a:p>
              <a:p>
                <a:pPr defTabSz="457200">
                  <a:spcBef>
                    <a:spcPct val="20000"/>
                  </a:spcBef>
                  <a:spcAft>
                    <a:spcPts val="600"/>
                  </a:spcAft>
                  <a:buClr>
                    <a:srgbClr val="BC1C1C">
                      <a:lumMod val="75000"/>
                    </a:srgbClr>
                  </a:buClr>
                  <a:buSzPct val="145000"/>
                </a:pPr>
                <a:r>
                  <a:rPr lang="en-US" sz="1200" u="sng" dirty="0" err="1">
                    <a:solidFill>
                      <a:srgbClr val="FFFF00"/>
                    </a:solidFill>
                    <a:latin typeface="Arial" panose="020B0604020202020204" pitchFamily="34" charset="0"/>
                  </a:rPr>
                  <a:t>M.Yu.Khlopov</a:t>
                </a:r>
                <a:r>
                  <a:rPr lang="en-US" sz="1200" u="sng" dirty="0">
                    <a:solidFill>
                      <a:srgbClr val="FFFF00"/>
                    </a:solidFill>
                    <a:latin typeface="Arial" panose="020B0604020202020204" pitchFamily="34" charset="0"/>
                  </a:rPr>
                  <a:t>. Removing the conspiracy of BSM physics and BSM cosmology. International  Journal of Modern Physics D  Vol. 28 (2019) 1941012 (16 pages); DOI: 10.1142/S0218271819410128</a:t>
                </a:r>
              </a:p>
              <a:p>
                <a:pPr defTabSz="457200">
                  <a:spcBef>
                    <a:spcPct val="20000"/>
                  </a:spcBef>
                  <a:spcAft>
                    <a:spcPts val="600"/>
                  </a:spcAft>
                  <a:buClr>
                    <a:srgbClr val="BC1C1C">
                      <a:lumMod val="75000"/>
                    </a:srgbClr>
                  </a:buClr>
                  <a:buSzPct val="145000"/>
                </a:pPr>
                <a:r>
                  <a:rPr lang="en-US" sz="1200" u="sng" dirty="0" err="1">
                    <a:solidFill>
                      <a:srgbClr val="FFFF00"/>
                    </a:solidFill>
                    <a:latin typeface="Arial" panose="020B0604020202020204" pitchFamily="34" charset="0"/>
                  </a:rPr>
                  <a:t>M.Yu.Khlopov</a:t>
                </a:r>
                <a:r>
                  <a:rPr lang="en-US" sz="1200" u="sng" dirty="0">
                    <a:solidFill>
                      <a:srgbClr val="FFFF00"/>
                    </a:solidFill>
                    <a:latin typeface="Arial" panose="020B0604020202020204" pitchFamily="34" charset="0"/>
                  </a:rPr>
                  <a:t> Conspiracy of BSM physics and cosmology. Bled Workshops in Physics, V.20 PP.21-35 (2019) e-Print: arXiv:1911.03294.</a:t>
                </a:r>
              </a:p>
            </p:txBody>
          </p:sp>
        </mc:Choice>
        <mc:Fallback xmlns="">
          <p:sp>
            <p:nvSpPr>
              <p:cNvPr id="7" name="TextBox 6"/>
              <p:cNvSpPr txBox="1">
                <a:spLocks noRot="1" noChangeAspect="1" noMove="1" noResize="1" noEditPoints="1" noAdjustHandles="1" noChangeArrowheads="1" noChangeShapeType="1" noTextEdit="1"/>
              </p:cNvSpPr>
              <p:nvPr/>
            </p:nvSpPr>
            <p:spPr>
              <a:xfrm>
                <a:off x="2176764" y="473062"/>
                <a:ext cx="8870228" cy="3256276"/>
              </a:xfrm>
              <a:prstGeom prst="rect">
                <a:avLst/>
              </a:prstGeom>
              <a:blipFill rotWithShape="0">
                <a:blip r:embed="rId3"/>
                <a:stretch>
                  <a:fillRect l="-687" t="-936" r="-756" b="-375"/>
                </a:stretch>
              </a:blipFill>
            </p:spPr>
            <p:txBody>
              <a:bodyPr/>
              <a:lstStyle/>
              <a:p>
                <a:r>
                  <a:rPr lang="ru-RU">
                    <a:noFill/>
                  </a:rPr>
                  <a:t> </a:t>
                </a:r>
              </a:p>
            </p:txBody>
          </p:sp>
        </mc:Fallback>
      </mc:AlternateContent>
    </p:spTree>
    <p:extLst>
      <p:ext uri="{BB962C8B-B14F-4D97-AF65-F5344CB8AC3E}">
        <p14:creationId xmlns:p14="http://schemas.microsoft.com/office/powerpoint/2010/main" val="1273281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5450" y="136477"/>
            <a:ext cx="10018713" cy="1064526"/>
          </a:xfrm>
        </p:spPr>
        <p:txBody>
          <a:bodyPr>
            <a:normAutofit fontScale="90000"/>
          </a:bodyPr>
          <a:lstStyle/>
          <a:p>
            <a:r>
              <a:rPr lang="en-US" dirty="0" err="1">
                <a:solidFill>
                  <a:schemeClr val="bg1"/>
                </a:solidFill>
              </a:rPr>
              <a:t>X</a:t>
            </a:r>
            <a:r>
              <a:rPr lang="en-US" dirty="0" err="1" smtClean="0">
                <a:solidFill>
                  <a:schemeClr val="bg1"/>
                </a:solidFill>
              </a:rPr>
              <a:t>He</a:t>
            </a:r>
            <a:r>
              <a:rPr lang="en-US" dirty="0" smtClean="0">
                <a:solidFill>
                  <a:schemeClr val="bg1"/>
                </a:solidFill>
              </a:rPr>
              <a:t> </a:t>
            </a:r>
            <a:r>
              <a:rPr lang="en-US" dirty="0">
                <a:solidFill>
                  <a:schemeClr val="bg1"/>
                </a:solidFill>
              </a:rPr>
              <a:t>model and solution to the problem of direct searches for dark matter particles.</a:t>
            </a:r>
            <a:endParaRPr lang="ru-RU" dirty="0">
              <a:solidFill>
                <a:schemeClr val="bg1"/>
              </a:solidFill>
            </a:endParaRPr>
          </a:p>
        </p:txBody>
      </p:sp>
      <p:sp>
        <p:nvSpPr>
          <p:cNvPr id="3" name="Объект 2"/>
          <p:cNvSpPr>
            <a:spLocks noGrp="1"/>
          </p:cNvSpPr>
          <p:nvPr>
            <p:ph idx="1"/>
          </p:nvPr>
        </p:nvSpPr>
        <p:spPr>
          <a:xfrm>
            <a:off x="1224996" y="1310184"/>
            <a:ext cx="10839619" cy="2920621"/>
          </a:xfrm>
        </p:spPr>
        <p:txBody>
          <a:bodyPr>
            <a:normAutofit/>
          </a:bodyPr>
          <a:lstStyle/>
          <a:p>
            <a:pPr lvl="0">
              <a:buClr>
                <a:srgbClr val="BC1C1C">
                  <a:lumMod val="75000"/>
                </a:srgbClr>
              </a:buClr>
            </a:pPr>
            <a:r>
              <a:rPr lang="en-US" sz="2000" dirty="0" smtClean="0">
                <a:solidFill>
                  <a:srgbClr val="FFFF00"/>
                </a:solidFill>
              </a:rPr>
              <a:t> </a:t>
            </a:r>
            <a:r>
              <a:rPr lang="en-US" sz="2000" dirty="0">
                <a:solidFill>
                  <a:srgbClr val="FFFF00"/>
                </a:solidFill>
              </a:rPr>
              <a:t>The </a:t>
            </a:r>
            <a:r>
              <a:rPr lang="en-US" sz="2000" dirty="0" err="1">
                <a:solidFill>
                  <a:srgbClr val="FFFF00"/>
                </a:solidFill>
              </a:rPr>
              <a:t>X</a:t>
            </a:r>
            <a:r>
              <a:rPr lang="en-US" sz="2000" dirty="0" err="1" smtClean="0">
                <a:solidFill>
                  <a:srgbClr val="FFFF00"/>
                </a:solidFill>
              </a:rPr>
              <a:t>He</a:t>
            </a:r>
            <a:r>
              <a:rPr lang="en-US" sz="2000" dirty="0" smtClean="0">
                <a:solidFill>
                  <a:srgbClr val="FFFF00"/>
                </a:solidFill>
              </a:rPr>
              <a:t> </a:t>
            </a:r>
            <a:r>
              <a:rPr lang="en-US" sz="2000" dirty="0">
                <a:solidFill>
                  <a:srgbClr val="FFFF00"/>
                </a:solidFill>
              </a:rPr>
              <a:t>model assumes the existence of relict, stable, lepton-like, </a:t>
            </a:r>
            <a:r>
              <a:rPr lang="en-US" sz="2000" dirty="0" smtClean="0">
                <a:solidFill>
                  <a:srgbClr val="FFFF00"/>
                </a:solidFill>
              </a:rPr>
              <a:t>massive (~ </a:t>
            </a:r>
            <a:r>
              <a:rPr lang="en-US" sz="2000" dirty="0" err="1">
                <a:solidFill>
                  <a:srgbClr val="FFFF00"/>
                </a:solidFill>
              </a:rPr>
              <a:t>TeV</a:t>
            </a:r>
            <a:r>
              <a:rPr lang="en-US" sz="2000" dirty="0">
                <a:solidFill>
                  <a:srgbClr val="FFFF00"/>
                </a:solidFill>
              </a:rPr>
              <a:t>) particles with a charge of -</a:t>
            </a:r>
            <a:r>
              <a:rPr lang="en-US" sz="2000" dirty="0" smtClean="0">
                <a:solidFill>
                  <a:srgbClr val="FFFF00"/>
                </a:solidFill>
              </a:rPr>
              <a:t>2n, </a:t>
            </a:r>
            <a:r>
              <a:rPr lang="en-US" sz="2000" dirty="0">
                <a:solidFill>
                  <a:srgbClr val="FFFF00"/>
                </a:solidFill>
              </a:rPr>
              <a:t>bound by the Coulomb interaction with primordial helium nuclei into "dark atoms" of dark matter.</a:t>
            </a:r>
            <a:endParaRPr lang="ru-RU" sz="2000" dirty="0" smtClean="0">
              <a:solidFill>
                <a:srgbClr val="FFFF00"/>
              </a:solidFill>
            </a:endParaRPr>
          </a:p>
          <a:p>
            <a:pPr lvl="0">
              <a:buClr>
                <a:srgbClr val="BC1C1C">
                  <a:lumMod val="75000"/>
                </a:srgbClr>
              </a:buClr>
            </a:pPr>
            <a:r>
              <a:rPr lang="en-US" sz="2000" dirty="0" smtClean="0">
                <a:solidFill>
                  <a:srgbClr val="FFFF00"/>
                </a:solidFill>
              </a:rPr>
              <a:t>The </a:t>
            </a:r>
            <a:r>
              <a:rPr lang="en-US" sz="2000" dirty="0">
                <a:solidFill>
                  <a:srgbClr val="FFFF00"/>
                </a:solidFill>
              </a:rPr>
              <a:t>results of the DAMA / </a:t>
            </a:r>
            <a:r>
              <a:rPr lang="en-US" sz="2000" dirty="0" err="1">
                <a:solidFill>
                  <a:srgbClr val="FFFF00"/>
                </a:solidFill>
              </a:rPr>
              <a:t>NaI</a:t>
            </a:r>
            <a:r>
              <a:rPr lang="en-US" sz="2000" dirty="0">
                <a:solidFill>
                  <a:srgbClr val="FFFF00"/>
                </a:solidFill>
              </a:rPr>
              <a:t> and DAMA / LIBRA experiments can be explained by annual modulations of energy release during the formation of the low-energy bound state of </a:t>
            </a:r>
            <a:r>
              <a:rPr lang="en-US" sz="2000" dirty="0" err="1">
                <a:solidFill>
                  <a:srgbClr val="FFFF00"/>
                </a:solidFill>
              </a:rPr>
              <a:t>X</a:t>
            </a:r>
            <a:r>
              <a:rPr lang="en-US" sz="2000" dirty="0" err="1" smtClean="0">
                <a:solidFill>
                  <a:srgbClr val="FFFF00"/>
                </a:solidFill>
              </a:rPr>
              <a:t>He</a:t>
            </a:r>
            <a:r>
              <a:rPr lang="en-US" sz="2000" dirty="0" smtClean="0">
                <a:solidFill>
                  <a:srgbClr val="FFFF00"/>
                </a:solidFill>
              </a:rPr>
              <a:t> </a:t>
            </a:r>
            <a:r>
              <a:rPr lang="en-US" sz="2000" dirty="0">
                <a:solidFill>
                  <a:srgbClr val="FFFF00"/>
                </a:solidFill>
              </a:rPr>
              <a:t>with nuclei.</a:t>
            </a:r>
          </a:p>
          <a:p>
            <a:pPr lvl="0">
              <a:buClr>
                <a:srgbClr val="BC1C1C">
                  <a:lumMod val="75000"/>
                </a:srgbClr>
              </a:buClr>
            </a:pPr>
            <a:endParaRPr lang="ru-RU" sz="2000" dirty="0" smtClean="0">
              <a:solidFill>
                <a:srgbClr val="FFFF00"/>
              </a:solidFill>
            </a:endParaRPr>
          </a:p>
          <a:p>
            <a:endParaRPr lang="ru-RU" dirty="0"/>
          </a:p>
        </p:txBody>
      </p:sp>
      <p:sp>
        <p:nvSpPr>
          <p:cNvPr id="8" name="TextBox 7"/>
          <p:cNvSpPr txBox="1"/>
          <p:nvPr/>
        </p:nvSpPr>
        <p:spPr>
          <a:xfrm>
            <a:off x="11668357" y="6123100"/>
            <a:ext cx="396262" cy="584775"/>
          </a:xfrm>
          <a:prstGeom prst="rect">
            <a:avLst/>
          </a:prstGeom>
          <a:noFill/>
        </p:spPr>
        <p:txBody>
          <a:bodyPr wrap="none" rtlCol="0">
            <a:spAutoFit/>
          </a:bodyPr>
          <a:lstStyle/>
          <a:p>
            <a:r>
              <a:rPr lang="en-US" sz="3200" dirty="0">
                <a:solidFill>
                  <a:srgbClr val="FF0000"/>
                </a:solidFill>
              </a:rPr>
              <a:t>4</a:t>
            </a:r>
            <a:endParaRPr lang="ru-RU" sz="3200" dirty="0">
              <a:solidFill>
                <a:srgbClr val="FF0000"/>
              </a:solidFill>
            </a:endParaRPr>
          </a:p>
        </p:txBody>
      </p:sp>
      <p:pic>
        <p:nvPicPr>
          <p:cNvPr id="5" name="Рисунок 4"/>
          <p:cNvPicPr>
            <a:picLocks noChangeAspect="1"/>
          </p:cNvPicPr>
          <p:nvPr/>
        </p:nvPicPr>
        <p:blipFill>
          <a:blip r:embed="rId2"/>
          <a:stretch>
            <a:fillRect/>
          </a:stretch>
        </p:blipFill>
        <p:spPr>
          <a:xfrm>
            <a:off x="1737103" y="3437781"/>
            <a:ext cx="9815411" cy="3121423"/>
          </a:xfrm>
          <a:prstGeom prst="rect">
            <a:avLst/>
          </a:prstGeom>
        </p:spPr>
      </p:pic>
    </p:spTree>
    <p:extLst>
      <p:ext uri="{BB962C8B-B14F-4D97-AF65-F5344CB8AC3E}">
        <p14:creationId xmlns:p14="http://schemas.microsoft.com/office/powerpoint/2010/main" val="2866917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1990" y="-139246"/>
            <a:ext cx="11438740" cy="1752599"/>
          </a:xfrm>
        </p:spPr>
        <p:txBody>
          <a:bodyPr>
            <a:noAutofit/>
          </a:bodyPr>
          <a:lstStyle/>
          <a:p>
            <a:pPr algn="l"/>
            <a:r>
              <a:rPr lang="en-US" sz="2400" b="1" dirty="0">
                <a:solidFill>
                  <a:schemeClr val="bg1"/>
                </a:solidFill>
              </a:rPr>
              <a:t>The existence of a low-energy bound state of </a:t>
            </a:r>
            <a:r>
              <a:rPr lang="en-US" sz="2400" b="1" dirty="0" err="1">
                <a:solidFill>
                  <a:schemeClr val="bg1"/>
                </a:solidFill>
              </a:rPr>
              <a:t>X</a:t>
            </a:r>
            <a:r>
              <a:rPr lang="en-US" sz="2400" b="1" dirty="0" err="1" smtClean="0">
                <a:solidFill>
                  <a:schemeClr val="bg1"/>
                </a:solidFill>
              </a:rPr>
              <a:t>He</a:t>
            </a:r>
            <a:r>
              <a:rPr lang="en-US" sz="2400" b="1" dirty="0" smtClean="0">
                <a:solidFill>
                  <a:schemeClr val="bg1"/>
                </a:solidFill>
              </a:rPr>
              <a:t> </a:t>
            </a:r>
            <a:r>
              <a:rPr lang="en-US" sz="2400" b="1" dirty="0">
                <a:solidFill>
                  <a:schemeClr val="bg1"/>
                </a:solidFill>
              </a:rPr>
              <a:t>with nuclei and the dominance of elastic processes in the </a:t>
            </a:r>
            <a:r>
              <a:rPr lang="en-US" sz="2400" b="1" dirty="0" err="1">
                <a:solidFill>
                  <a:schemeClr val="bg1"/>
                </a:solidFill>
              </a:rPr>
              <a:t>X</a:t>
            </a:r>
            <a:r>
              <a:rPr lang="en-US" sz="2400" b="1" dirty="0" err="1" smtClean="0">
                <a:solidFill>
                  <a:schemeClr val="bg1"/>
                </a:solidFill>
              </a:rPr>
              <a:t>He</a:t>
            </a:r>
            <a:r>
              <a:rPr lang="en-US" sz="2400" b="1" dirty="0" smtClean="0">
                <a:solidFill>
                  <a:schemeClr val="bg1"/>
                </a:solidFill>
              </a:rPr>
              <a:t> </a:t>
            </a:r>
            <a:r>
              <a:rPr lang="en-US" sz="2400" b="1" dirty="0">
                <a:solidFill>
                  <a:schemeClr val="bg1"/>
                </a:solidFill>
              </a:rPr>
              <a:t>scenario are based on the hypothesis of the presence of a dipole potential barrier in the interaction of </a:t>
            </a:r>
            <a:r>
              <a:rPr lang="en-US" sz="2400" b="1" dirty="0" err="1">
                <a:solidFill>
                  <a:schemeClr val="bg1"/>
                </a:solidFill>
              </a:rPr>
              <a:t>X</a:t>
            </a:r>
            <a:r>
              <a:rPr lang="en-US" sz="2400" b="1" dirty="0" err="1" smtClean="0">
                <a:solidFill>
                  <a:schemeClr val="bg1"/>
                </a:solidFill>
              </a:rPr>
              <a:t>He</a:t>
            </a:r>
            <a:r>
              <a:rPr lang="en-US" sz="2400" b="1" dirty="0" smtClean="0">
                <a:solidFill>
                  <a:schemeClr val="bg1"/>
                </a:solidFill>
              </a:rPr>
              <a:t> </a:t>
            </a:r>
            <a:r>
              <a:rPr lang="en-US" sz="2400" b="1" dirty="0">
                <a:solidFill>
                  <a:schemeClr val="bg1"/>
                </a:solidFill>
              </a:rPr>
              <a:t>with nuclei, which requires a correct quantum-mechanical </a:t>
            </a:r>
            <a:r>
              <a:rPr lang="en-US" sz="2400" b="1" dirty="0" smtClean="0">
                <a:solidFill>
                  <a:schemeClr val="bg1"/>
                </a:solidFill>
              </a:rPr>
              <a:t>description.</a:t>
            </a:r>
            <a:endParaRPr lang="ru-RU" sz="2400" b="1" dirty="0">
              <a:solidFill>
                <a:schemeClr val="bg1"/>
              </a:solidFill>
            </a:endParaRPr>
          </a:p>
        </p:txBody>
      </p:sp>
      <p:pic>
        <p:nvPicPr>
          <p:cNvPr id="4" name="Объект 3"/>
          <p:cNvPicPr>
            <a:picLocks noGrp="1" noChangeAspect="1"/>
          </p:cNvPicPr>
          <p:nvPr>
            <p:ph idx="1"/>
          </p:nvPr>
        </p:nvPicPr>
        <p:blipFill>
          <a:blip r:embed="rId2"/>
          <a:stretch>
            <a:fillRect/>
          </a:stretch>
        </p:blipFill>
        <p:spPr>
          <a:xfrm>
            <a:off x="2702940" y="1600101"/>
            <a:ext cx="7096837" cy="4835948"/>
          </a:xfrm>
          <a:prstGeom prst="rect">
            <a:avLst/>
          </a:prstGeom>
        </p:spPr>
      </p:pic>
      <p:sp>
        <p:nvSpPr>
          <p:cNvPr id="3" name="TextBox 2"/>
          <p:cNvSpPr txBox="1"/>
          <p:nvPr/>
        </p:nvSpPr>
        <p:spPr>
          <a:xfrm>
            <a:off x="11571262" y="6143662"/>
            <a:ext cx="381836" cy="584775"/>
          </a:xfrm>
          <a:prstGeom prst="rect">
            <a:avLst/>
          </a:prstGeom>
          <a:noFill/>
        </p:spPr>
        <p:txBody>
          <a:bodyPr wrap="none" rtlCol="0">
            <a:spAutoFit/>
          </a:bodyPr>
          <a:lstStyle/>
          <a:p>
            <a:r>
              <a:rPr lang="ru-RU" sz="3200" dirty="0">
                <a:solidFill>
                  <a:srgbClr val="FF0000"/>
                </a:solidFill>
              </a:rPr>
              <a:t>5</a:t>
            </a:r>
          </a:p>
        </p:txBody>
      </p:sp>
      <p:sp>
        <p:nvSpPr>
          <p:cNvPr id="5" name="TextBox 4"/>
          <p:cNvSpPr txBox="1"/>
          <p:nvPr/>
        </p:nvSpPr>
        <p:spPr>
          <a:xfrm>
            <a:off x="3269325" y="6436049"/>
            <a:ext cx="5964069" cy="369332"/>
          </a:xfrm>
          <a:prstGeom prst="rect">
            <a:avLst/>
          </a:prstGeom>
          <a:noFill/>
        </p:spPr>
        <p:txBody>
          <a:bodyPr wrap="none" rtlCol="0">
            <a:spAutoFit/>
          </a:bodyPr>
          <a:lstStyle/>
          <a:p>
            <a:r>
              <a:rPr lang="en-US" dirty="0">
                <a:solidFill>
                  <a:srgbClr val="FFFF00"/>
                </a:solidFill>
              </a:rPr>
              <a:t>The effective interaction potential between </a:t>
            </a:r>
            <a:r>
              <a:rPr lang="en-US" dirty="0" err="1" smtClean="0">
                <a:solidFill>
                  <a:srgbClr val="FFFF00"/>
                </a:solidFill>
              </a:rPr>
              <a:t>XHe</a:t>
            </a:r>
            <a:r>
              <a:rPr lang="en-US" dirty="0" smtClean="0">
                <a:solidFill>
                  <a:srgbClr val="FFFF00"/>
                </a:solidFill>
              </a:rPr>
              <a:t> </a:t>
            </a:r>
            <a:r>
              <a:rPr lang="en-US" dirty="0">
                <a:solidFill>
                  <a:srgbClr val="FFFF00"/>
                </a:solidFill>
              </a:rPr>
              <a:t>and nucleus</a:t>
            </a:r>
            <a:endParaRPr lang="ru-RU" dirty="0">
              <a:solidFill>
                <a:srgbClr val="FFFF00"/>
              </a:solidFill>
            </a:endParaRPr>
          </a:p>
        </p:txBody>
      </p:sp>
    </p:spTree>
    <p:extLst>
      <p:ext uri="{BB962C8B-B14F-4D97-AF65-F5344CB8AC3E}">
        <p14:creationId xmlns:p14="http://schemas.microsoft.com/office/powerpoint/2010/main" val="2803801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6197" y="276368"/>
            <a:ext cx="10102638" cy="774510"/>
          </a:xfrm>
        </p:spPr>
        <p:txBody>
          <a:bodyPr>
            <a:normAutofit/>
          </a:bodyPr>
          <a:lstStyle/>
          <a:p>
            <a:r>
              <a:rPr lang="en-US" dirty="0">
                <a:solidFill>
                  <a:schemeClr val="bg1"/>
                </a:solidFill>
              </a:rPr>
              <a:t>Bohr's model of the atom.</a:t>
            </a:r>
            <a:endParaRPr lang="ru-RU" dirty="0">
              <a:solidFill>
                <a:schemeClr val="bg1"/>
              </a:solidFill>
            </a:endParaRPr>
          </a:p>
        </p:txBody>
      </p:sp>
      <p:sp>
        <p:nvSpPr>
          <p:cNvPr id="6" name="TextBox 5"/>
          <p:cNvSpPr txBox="1"/>
          <p:nvPr/>
        </p:nvSpPr>
        <p:spPr>
          <a:xfrm>
            <a:off x="1098475" y="5608263"/>
            <a:ext cx="10659014" cy="1138773"/>
          </a:xfrm>
          <a:prstGeom prst="rect">
            <a:avLst/>
          </a:prstGeom>
          <a:noFill/>
        </p:spPr>
        <p:txBody>
          <a:bodyPr wrap="square" rtlCol="0">
            <a:spAutoFit/>
          </a:bodyPr>
          <a:lstStyle/>
          <a:p>
            <a:pPr algn="ctr"/>
            <a:r>
              <a:rPr lang="en-US" sz="2400" dirty="0">
                <a:solidFill>
                  <a:srgbClr val="FFFF00"/>
                </a:solidFill>
                <a:latin typeface="Arial" panose="020B0604020202020204" pitchFamily="34" charset="0"/>
              </a:rPr>
              <a:t>The density of the distribution of the coordinates of the</a:t>
            </a:r>
            <a:r>
              <a:rPr lang="ru-RU" sz="2400" dirty="0">
                <a:solidFill>
                  <a:srgbClr val="FFFF00"/>
                </a:solidFill>
                <a:latin typeface="Arial" panose="020B0604020202020204" pitchFamily="34" charset="0"/>
              </a:rPr>
              <a:t> </a:t>
            </a:r>
            <a:r>
              <a:rPr lang="en-US" sz="2400" dirty="0">
                <a:solidFill>
                  <a:srgbClr val="FFFF00"/>
                </a:solidFill>
                <a:latin typeface="Arial" panose="020B0604020202020204" pitchFamily="34" charset="0"/>
              </a:rPr>
              <a:t>α-particle in the orbit corresponding</a:t>
            </a:r>
            <a:r>
              <a:rPr lang="ru-RU" sz="2400" dirty="0">
                <a:solidFill>
                  <a:srgbClr val="FFFF00"/>
                </a:solidFill>
                <a:latin typeface="Arial" panose="020B0604020202020204" pitchFamily="34" charset="0"/>
              </a:rPr>
              <a:t> </a:t>
            </a:r>
            <a:r>
              <a:rPr lang="en-US" sz="2400" dirty="0">
                <a:solidFill>
                  <a:srgbClr val="FFFF00"/>
                </a:solidFill>
                <a:latin typeface="Arial" panose="020B0604020202020204" pitchFamily="34" charset="0"/>
              </a:rPr>
              <a:t>to the ground state of the system</a:t>
            </a:r>
            <a:endParaRPr lang="ru-RU" sz="2400" dirty="0">
              <a:solidFill>
                <a:srgbClr val="FFFF00"/>
              </a:solidFill>
            </a:endParaRPr>
          </a:p>
          <a:p>
            <a:endParaRPr lang="ru-RU" sz="2000" dirty="0"/>
          </a:p>
        </p:txBody>
      </p:sp>
      <p:sp>
        <p:nvSpPr>
          <p:cNvPr id="3" name="TextBox 2"/>
          <p:cNvSpPr txBox="1"/>
          <p:nvPr/>
        </p:nvSpPr>
        <p:spPr>
          <a:xfrm>
            <a:off x="11668835" y="6162261"/>
            <a:ext cx="399468" cy="584775"/>
          </a:xfrm>
          <a:prstGeom prst="rect">
            <a:avLst/>
          </a:prstGeom>
          <a:noFill/>
        </p:spPr>
        <p:txBody>
          <a:bodyPr wrap="none" rtlCol="0">
            <a:spAutoFit/>
          </a:bodyPr>
          <a:lstStyle/>
          <a:p>
            <a:pPr lvl="0"/>
            <a:r>
              <a:rPr lang="en-US" sz="3200" dirty="0">
                <a:solidFill>
                  <a:srgbClr val="FF0000"/>
                </a:solidFill>
              </a:rPr>
              <a:t>6</a:t>
            </a:r>
            <a:endParaRPr lang="ru-RU" sz="3200" dirty="0">
              <a:solidFill>
                <a:srgbClr val="FF0000"/>
              </a:solidFill>
            </a:endParaRPr>
          </a:p>
        </p:txBody>
      </p:sp>
      <p:pic>
        <p:nvPicPr>
          <p:cNvPr id="7" name="Объект 6"/>
          <p:cNvPicPr>
            <a:picLocks noGrp="1" noChangeAspect="1"/>
          </p:cNvPicPr>
          <p:nvPr>
            <p:ph idx="1"/>
          </p:nvPr>
        </p:nvPicPr>
        <p:blipFill>
          <a:blip r:embed="rId2"/>
          <a:stretch>
            <a:fillRect/>
          </a:stretch>
        </p:blipFill>
        <p:spPr>
          <a:xfrm>
            <a:off x="1683792" y="1171608"/>
            <a:ext cx="9488379" cy="4315924"/>
          </a:xfrm>
          <a:prstGeom prst="rect">
            <a:avLst/>
          </a:prstGeom>
        </p:spPr>
      </p:pic>
    </p:spTree>
    <p:extLst>
      <p:ext uri="{BB962C8B-B14F-4D97-AF65-F5344CB8AC3E}">
        <p14:creationId xmlns:p14="http://schemas.microsoft.com/office/powerpoint/2010/main" val="1535636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8568" y="182217"/>
            <a:ext cx="10018713" cy="480391"/>
          </a:xfrm>
        </p:spPr>
        <p:txBody>
          <a:bodyPr>
            <a:normAutofit fontScale="90000"/>
          </a:bodyPr>
          <a:lstStyle/>
          <a:p>
            <a:r>
              <a:rPr lang="en-US" dirty="0" err="1" smtClean="0">
                <a:solidFill>
                  <a:schemeClr val="bg1"/>
                </a:solidFill>
              </a:rPr>
              <a:t>OHe</a:t>
            </a:r>
            <a:r>
              <a:rPr lang="en-US" dirty="0" smtClean="0">
                <a:solidFill>
                  <a:schemeClr val="bg1"/>
                </a:solidFill>
              </a:rPr>
              <a:t> – </a:t>
            </a:r>
            <a:r>
              <a:rPr lang="en-US" dirty="0">
                <a:solidFill>
                  <a:schemeClr val="bg1"/>
                </a:solidFill>
              </a:rPr>
              <a:t>nucleus coordinate </a:t>
            </a:r>
            <a:r>
              <a:rPr lang="en-US" dirty="0" smtClean="0">
                <a:solidFill>
                  <a:schemeClr val="bg1"/>
                </a:solidFill>
              </a:rPr>
              <a:t>system.</a:t>
            </a:r>
            <a:endParaRPr lang="ru-RU" dirty="0">
              <a:solidFill>
                <a:schemeClr val="bg1"/>
              </a:solidFill>
            </a:endParaRPr>
          </a:p>
        </p:txBody>
      </p:sp>
      <p:pic>
        <p:nvPicPr>
          <p:cNvPr id="4" name="Объект 3"/>
          <p:cNvPicPr>
            <a:picLocks noGrp="1" noChangeAspect="1"/>
          </p:cNvPicPr>
          <p:nvPr>
            <p:ph idx="1"/>
          </p:nvPr>
        </p:nvPicPr>
        <p:blipFill>
          <a:blip r:embed="rId2"/>
          <a:stretch>
            <a:fillRect/>
          </a:stretch>
        </p:blipFill>
        <p:spPr>
          <a:xfrm>
            <a:off x="189269" y="662608"/>
            <a:ext cx="5978655" cy="5850885"/>
          </a:xfrm>
          <a:prstGeom prst="rect">
            <a:avLst/>
          </a:prstGeom>
        </p:spPr>
      </p:pic>
      <p:sp>
        <p:nvSpPr>
          <p:cNvPr id="5" name="TextBox 4"/>
          <p:cNvSpPr txBox="1"/>
          <p:nvPr/>
        </p:nvSpPr>
        <p:spPr>
          <a:xfrm>
            <a:off x="11573066" y="6021484"/>
            <a:ext cx="360996" cy="584775"/>
          </a:xfrm>
          <a:prstGeom prst="rect">
            <a:avLst/>
          </a:prstGeom>
          <a:noFill/>
        </p:spPr>
        <p:txBody>
          <a:bodyPr wrap="none" rtlCol="0">
            <a:spAutoFit/>
          </a:bodyPr>
          <a:lstStyle/>
          <a:p>
            <a:pPr lvl="0"/>
            <a:r>
              <a:rPr lang="ru-RU" sz="3200" dirty="0">
                <a:solidFill>
                  <a:srgbClr val="FF0000"/>
                </a:solidFill>
              </a:rPr>
              <a:t>7</a:t>
            </a:r>
          </a:p>
        </p:txBody>
      </p:sp>
      <p:pic>
        <p:nvPicPr>
          <p:cNvPr id="3" name="Рисунок 2"/>
          <p:cNvPicPr>
            <a:picLocks noChangeAspect="1"/>
          </p:cNvPicPr>
          <p:nvPr/>
        </p:nvPicPr>
        <p:blipFill>
          <a:blip r:embed="rId3"/>
          <a:stretch>
            <a:fillRect/>
          </a:stretch>
        </p:blipFill>
        <p:spPr>
          <a:xfrm>
            <a:off x="6101065" y="662608"/>
            <a:ext cx="5076216" cy="2735685"/>
          </a:xfrm>
          <a:prstGeom prst="rect">
            <a:avLst/>
          </a:prstGeom>
        </p:spPr>
      </p:pic>
      <p:pic>
        <p:nvPicPr>
          <p:cNvPr id="6" name="Рисунок 5"/>
          <p:cNvPicPr>
            <a:picLocks noChangeAspect="1"/>
          </p:cNvPicPr>
          <p:nvPr/>
        </p:nvPicPr>
        <p:blipFill>
          <a:blip r:embed="rId4"/>
          <a:stretch>
            <a:fillRect/>
          </a:stretch>
        </p:blipFill>
        <p:spPr>
          <a:xfrm>
            <a:off x="1319210" y="673798"/>
            <a:ext cx="2574431" cy="1019479"/>
          </a:xfrm>
          <a:prstGeom prst="rect">
            <a:avLst/>
          </a:prstGeom>
        </p:spPr>
      </p:pic>
      <p:pic>
        <p:nvPicPr>
          <p:cNvPr id="7" name="Рисунок 6"/>
          <p:cNvPicPr>
            <a:picLocks noChangeAspect="1"/>
          </p:cNvPicPr>
          <p:nvPr/>
        </p:nvPicPr>
        <p:blipFill>
          <a:blip r:embed="rId5"/>
          <a:stretch>
            <a:fillRect/>
          </a:stretch>
        </p:blipFill>
        <p:spPr>
          <a:xfrm>
            <a:off x="6117871" y="3334655"/>
            <a:ext cx="5059410" cy="2686829"/>
          </a:xfrm>
          <a:prstGeom prst="rect">
            <a:avLst/>
          </a:prstGeom>
        </p:spPr>
      </p:pic>
    </p:spTree>
    <p:extLst>
      <p:ext uri="{BB962C8B-B14F-4D97-AF65-F5344CB8AC3E}">
        <p14:creationId xmlns:p14="http://schemas.microsoft.com/office/powerpoint/2010/main" val="1316549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1369638" y="799779"/>
                <a:ext cx="10018713" cy="382137"/>
              </a:xfrm>
            </p:spPr>
            <p:txBody>
              <a:bodyPr>
                <a:normAutofit fontScale="90000"/>
              </a:bodyPr>
              <a:lstStyle/>
              <a:p>
                <a:pPr lvl="0" defTabSz="914400">
                  <a:spcBef>
                    <a:spcPts val="0"/>
                  </a:spcBef>
                </a:pPr>
                <a:r>
                  <a:rPr lang="en-US" sz="2700" dirty="0">
                    <a:ln>
                      <a:noFill/>
                    </a:ln>
                    <a:solidFill>
                      <a:srgbClr val="FFFF00"/>
                    </a:solidFill>
                    <a:ea typeface="+mn-ea"/>
                    <a:cs typeface="+mn-cs"/>
                  </a:rPr>
                  <a:t>The trajectory of the alpha-particle and the particle </a:t>
                </a:r>
                <a14:m>
                  <m:oMath xmlns:m="http://schemas.openxmlformats.org/officeDocument/2006/math">
                    <m:sSup>
                      <m:sSupPr>
                        <m:ctrlPr>
                          <a:rPr lang="en-US" sz="2700" i="1">
                            <a:ln>
                              <a:noFill/>
                            </a:ln>
                            <a:solidFill>
                              <a:srgbClr val="FFFF00"/>
                            </a:solidFill>
                            <a:latin typeface="Cambria Math"/>
                            <a:ea typeface="+mn-ea"/>
                            <a:cs typeface="+mn-cs"/>
                          </a:rPr>
                        </m:ctrlPr>
                      </m:sSupPr>
                      <m:e>
                        <m:r>
                          <a:rPr lang="en-US" sz="2700" i="1">
                            <a:ln>
                              <a:noFill/>
                            </a:ln>
                            <a:solidFill>
                              <a:srgbClr val="FFFF00"/>
                            </a:solidFill>
                            <a:latin typeface="Cambria Math" panose="02040503050406030204" pitchFamily="18" charset="0"/>
                            <a:ea typeface="+mn-ea"/>
                            <a:cs typeface="+mn-cs"/>
                          </a:rPr>
                          <m:t>𝑂</m:t>
                        </m:r>
                      </m:e>
                      <m:sup>
                        <m:r>
                          <a:rPr lang="en-US" sz="2700" i="1">
                            <a:ln>
                              <a:noFill/>
                            </a:ln>
                            <a:solidFill>
                              <a:srgbClr val="FFFF00"/>
                            </a:solidFill>
                            <a:latin typeface="Cambria Math" panose="02040503050406030204" pitchFamily="18" charset="0"/>
                            <a:ea typeface="+mn-ea"/>
                            <a:cs typeface="+mn-cs"/>
                          </a:rPr>
                          <m:t>−−</m:t>
                        </m:r>
                      </m:sup>
                    </m:sSup>
                  </m:oMath>
                </a14:m>
                <a:r>
                  <a:rPr lang="en-US" sz="2700" dirty="0">
                    <a:ln>
                      <a:noFill/>
                    </a:ln>
                    <a:solidFill>
                      <a:srgbClr val="FFFF00"/>
                    </a:solidFill>
                    <a:ea typeface="+mn-ea"/>
                    <a:cs typeface="+mn-cs"/>
                  </a:rPr>
                  <a:t> in the XY plane</a:t>
                </a:r>
                <a:r>
                  <a:rPr lang="ru-RU" sz="2400" dirty="0">
                    <a:ln>
                      <a:noFill/>
                    </a:ln>
                    <a:solidFill>
                      <a:srgbClr val="FFFF00"/>
                    </a:solidFill>
                    <a:ea typeface="+mn-ea"/>
                    <a:cs typeface="+mn-cs"/>
                  </a:rPr>
                  <a:t/>
                </a:r>
                <a:br>
                  <a:rPr lang="ru-RU" sz="2400" dirty="0">
                    <a:ln>
                      <a:noFill/>
                    </a:ln>
                    <a:solidFill>
                      <a:srgbClr val="FFFF00"/>
                    </a:solidFill>
                    <a:ea typeface="+mn-ea"/>
                    <a:cs typeface="+mn-cs"/>
                  </a:rPr>
                </a:br>
                <a:endParaRPr lang="ru-RU"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1369638" y="799779"/>
                <a:ext cx="10018713" cy="382137"/>
              </a:xfrm>
              <a:blipFill rotWithShape="0">
                <a:blip r:embed="rId2"/>
                <a:stretch>
                  <a:fillRect t="-93651"/>
                </a:stretch>
              </a:blipFill>
            </p:spPr>
            <p:txBody>
              <a:bodyPr/>
              <a:lstStyle/>
              <a:p>
                <a:r>
                  <a:rPr lang="ru-RU">
                    <a:noFill/>
                  </a:rPr>
                  <a:t> </a:t>
                </a:r>
              </a:p>
            </p:txBody>
          </p:sp>
        </mc:Fallback>
      </mc:AlternateContent>
      <p:sp>
        <p:nvSpPr>
          <p:cNvPr id="7" name="TextBox 6"/>
          <p:cNvSpPr txBox="1"/>
          <p:nvPr/>
        </p:nvSpPr>
        <p:spPr>
          <a:xfrm>
            <a:off x="11653151" y="6177139"/>
            <a:ext cx="396262" cy="584775"/>
          </a:xfrm>
          <a:prstGeom prst="rect">
            <a:avLst/>
          </a:prstGeom>
          <a:noFill/>
        </p:spPr>
        <p:txBody>
          <a:bodyPr wrap="none" rtlCol="0">
            <a:spAutoFit/>
          </a:bodyPr>
          <a:lstStyle/>
          <a:p>
            <a:pPr lvl="0"/>
            <a:r>
              <a:rPr lang="ru-RU" sz="3200" dirty="0">
                <a:solidFill>
                  <a:srgbClr val="FF0000"/>
                </a:solidFill>
              </a:rPr>
              <a:t>8</a:t>
            </a:r>
          </a:p>
        </p:txBody>
      </p:sp>
      <p:pic>
        <p:nvPicPr>
          <p:cNvPr id="4" name="Объект 3"/>
          <p:cNvPicPr>
            <a:picLocks noGrp="1" noChangeAspect="1"/>
          </p:cNvPicPr>
          <p:nvPr>
            <p:ph idx="1"/>
          </p:nvPr>
        </p:nvPicPr>
        <p:blipFill>
          <a:blip r:embed="rId3"/>
          <a:stretch>
            <a:fillRect/>
          </a:stretch>
        </p:blipFill>
        <p:spPr>
          <a:xfrm>
            <a:off x="1424347" y="1181916"/>
            <a:ext cx="9909296" cy="4995223"/>
          </a:xfrm>
          <a:prstGeom prst="rect">
            <a:avLst/>
          </a:prstGeom>
        </p:spPr>
      </p:pic>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0" y="167185"/>
            <a:ext cx="10018713" cy="856397"/>
          </a:xfrm>
        </p:spPr>
        <p:txBody>
          <a:bodyPr>
            <a:normAutofit/>
          </a:bodyPr>
          <a:lstStyle/>
          <a:p>
            <a:r>
              <a:rPr lang="en-US" sz="4400" dirty="0">
                <a:solidFill>
                  <a:schemeClr val="bg1"/>
                </a:solidFill>
              </a:rPr>
              <a:t>Stark </a:t>
            </a:r>
            <a:r>
              <a:rPr lang="en-US" sz="4400" dirty="0" smtClean="0">
                <a:solidFill>
                  <a:schemeClr val="bg1"/>
                </a:solidFill>
              </a:rPr>
              <a:t>effect.</a:t>
            </a:r>
            <a:endParaRPr lang="ru-RU" sz="4400" dirty="0">
              <a:solidFill>
                <a:schemeClr val="bg1"/>
              </a:solidFill>
            </a:endParaRPr>
          </a:p>
        </p:txBody>
      </p:sp>
      <p:pic>
        <p:nvPicPr>
          <p:cNvPr id="11" name="Объект 10"/>
          <p:cNvPicPr>
            <a:picLocks noGrp="1" noChangeAspect="1"/>
          </p:cNvPicPr>
          <p:nvPr>
            <p:ph idx="1"/>
          </p:nvPr>
        </p:nvPicPr>
        <p:blipFill>
          <a:blip r:embed="rId2"/>
          <a:stretch>
            <a:fillRect/>
          </a:stretch>
        </p:blipFill>
        <p:spPr>
          <a:xfrm>
            <a:off x="0" y="2290259"/>
            <a:ext cx="6229985" cy="3890510"/>
          </a:xfrm>
          <a:prstGeom prst="rect">
            <a:avLst/>
          </a:prstGeom>
        </p:spPr>
      </p:pic>
      <p:sp>
        <p:nvSpPr>
          <p:cNvPr id="4" name="Прямоугольник 3"/>
          <p:cNvSpPr/>
          <p:nvPr/>
        </p:nvSpPr>
        <p:spPr>
          <a:xfrm>
            <a:off x="11612995" y="6139120"/>
            <a:ext cx="399468" cy="584775"/>
          </a:xfrm>
          <a:prstGeom prst="rect">
            <a:avLst/>
          </a:prstGeom>
        </p:spPr>
        <p:txBody>
          <a:bodyPr wrap="none">
            <a:spAutoFit/>
          </a:bodyPr>
          <a:lstStyle/>
          <a:p>
            <a:pPr lvl="0"/>
            <a:r>
              <a:rPr lang="en-US" sz="3200" dirty="0" smtClean="0">
                <a:solidFill>
                  <a:srgbClr val="FF0000"/>
                </a:solidFill>
              </a:rPr>
              <a:t>9</a:t>
            </a:r>
            <a:endParaRPr lang="ru-RU" sz="3200" dirty="0">
              <a:solidFill>
                <a:srgbClr val="FF0000"/>
              </a:solidFill>
            </a:endParaRPr>
          </a:p>
        </p:txBody>
      </p:sp>
      <p:pic>
        <p:nvPicPr>
          <p:cNvPr id="6" name="Рисунок 5"/>
          <p:cNvPicPr>
            <a:picLocks noChangeAspect="1"/>
          </p:cNvPicPr>
          <p:nvPr/>
        </p:nvPicPr>
        <p:blipFill>
          <a:blip r:embed="rId3"/>
          <a:stretch>
            <a:fillRect/>
          </a:stretch>
        </p:blipFill>
        <p:spPr>
          <a:xfrm>
            <a:off x="4645281" y="939220"/>
            <a:ext cx="1616238" cy="1323728"/>
          </a:xfrm>
          <a:prstGeom prst="rect">
            <a:avLst/>
          </a:prstGeom>
        </p:spPr>
      </p:pic>
      <p:pic>
        <p:nvPicPr>
          <p:cNvPr id="7" name="Рисунок 6"/>
          <p:cNvPicPr>
            <a:picLocks noChangeAspect="1"/>
          </p:cNvPicPr>
          <p:nvPr/>
        </p:nvPicPr>
        <p:blipFill>
          <a:blip r:embed="rId4"/>
          <a:stretch>
            <a:fillRect/>
          </a:stretch>
        </p:blipFill>
        <p:spPr>
          <a:xfrm>
            <a:off x="8742135" y="793227"/>
            <a:ext cx="1791972" cy="850038"/>
          </a:xfrm>
          <a:prstGeom prst="rect">
            <a:avLst/>
          </a:prstGeom>
        </p:spPr>
      </p:pic>
      <p:pic>
        <p:nvPicPr>
          <p:cNvPr id="9" name="Рисунок 8"/>
          <p:cNvPicPr>
            <a:picLocks noChangeAspect="1"/>
          </p:cNvPicPr>
          <p:nvPr/>
        </p:nvPicPr>
        <p:blipFill>
          <a:blip r:embed="rId5"/>
          <a:stretch>
            <a:fillRect/>
          </a:stretch>
        </p:blipFill>
        <p:spPr>
          <a:xfrm>
            <a:off x="7893173" y="1612742"/>
            <a:ext cx="2640934" cy="677517"/>
          </a:xfrm>
          <a:prstGeom prst="rect">
            <a:avLst/>
          </a:prstGeom>
        </p:spPr>
      </p:pic>
      <p:pic>
        <p:nvPicPr>
          <p:cNvPr id="10" name="Рисунок 9"/>
          <p:cNvPicPr>
            <a:picLocks noChangeAspect="1"/>
          </p:cNvPicPr>
          <p:nvPr/>
        </p:nvPicPr>
        <p:blipFill>
          <a:blip r:embed="rId6"/>
          <a:stretch>
            <a:fillRect/>
          </a:stretch>
        </p:blipFill>
        <p:spPr>
          <a:xfrm>
            <a:off x="1155454" y="939220"/>
            <a:ext cx="3489827" cy="1323728"/>
          </a:xfrm>
          <a:prstGeom prst="rect">
            <a:avLst/>
          </a:prstGeom>
        </p:spPr>
      </p:pic>
      <p:pic>
        <p:nvPicPr>
          <p:cNvPr id="13" name="Рисунок 12"/>
          <p:cNvPicPr>
            <a:picLocks noChangeAspect="1"/>
          </p:cNvPicPr>
          <p:nvPr/>
        </p:nvPicPr>
        <p:blipFill>
          <a:blip r:embed="rId7"/>
          <a:stretch>
            <a:fillRect/>
          </a:stretch>
        </p:blipFill>
        <p:spPr>
          <a:xfrm>
            <a:off x="6132902" y="2290259"/>
            <a:ext cx="6059098" cy="3890510"/>
          </a:xfrm>
          <a:prstGeom prst="rect">
            <a:avLst/>
          </a:prstGeom>
        </p:spPr>
      </p:pic>
      <mc:AlternateContent xmlns:mc="http://schemas.openxmlformats.org/markup-compatibility/2006" xmlns:a14="http://schemas.microsoft.com/office/drawing/2010/main">
        <mc:Choice Requires="a14">
          <p:sp>
            <p:nvSpPr>
              <p:cNvPr id="14" name="Прямоугольник 13"/>
              <p:cNvSpPr/>
              <p:nvPr/>
            </p:nvSpPr>
            <p:spPr>
              <a:xfrm>
                <a:off x="1580472" y="6308396"/>
                <a:ext cx="9826388" cy="830997"/>
              </a:xfrm>
              <a:prstGeom prst="rect">
                <a:avLst/>
              </a:prstGeom>
            </p:spPr>
            <p:txBody>
              <a:bodyPr wrap="square">
                <a:spAutoFit/>
              </a:bodyPr>
              <a:lstStyle/>
              <a:p>
                <a:r>
                  <a:rPr lang="en-US" sz="2400" dirty="0">
                    <a:solidFill>
                      <a:srgbClr val="FFFF00"/>
                    </a:solidFill>
                  </a:rPr>
                  <a:t>The trajectory of the </a:t>
                </a:r>
                <a:r>
                  <a:rPr lang="en-US" sz="2400" dirty="0" smtClean="0">
                    <a:solidFill>
                      <a:srgbClr val="FFFF00"/>
                    </a:solidFill>
                  </a:rPr>
                  <a:t>alpha-particle </a:t>
                </a:r>
                <a:r>
                  <a:rPr lang="en-US" sz="2400" dirty="0">
                    <a:solidFill>
                      <a:srgbClr val="FFFF00"/>
                    </a:solidFill>
                  </a:rPr>
                  <a:t>and the particle </a:t>
                </a:r>
                <a14:m>
                  <m:oMath xmlns:m="http://schemas.openxmlformats.org/officeDocument/2006/math">
                    <m:sSup>
                      <m:sSupPr>
                        <m:ctrlPr>
                          <a:rPr lang="en-US" sz="2400" i="1">
                            <a:solidFill>
                              <a:srgbClr val="FFFF00"/>
                            </a:solidFill>
                            <a:latin typeface="Cambria Math"/>
                          </a:rPr>
                        </m:ctrlPr>
                      </m:sSupPr>
                      <m:e>
                        <m:r>
                          <a:rPr lang="en-US" sz="2400" i="1">
                            <a:solidFill>
                              <a:srgbClr val="FFFF00"/>
                            </a:solidFill>
                            <a:latin typeface="Cambria Math" panose="02040503050406030204" pitchFamily="18" charset="0"/>
                          </a:rPr>
                          <m:t>𝑂</m:t>
                        </m:r>
                      </m:e>
                      <m:sup>
                        <m:r>
                          <a:rPr lang="en-US" sz="2400" i="1">
                            <a:solidFill>
                              <a:srgbClr val="FFFF00"/>
                            </a:solidFill>
                            <a:latin typeface="Cambria Math" panose="02040503050406030204" pitchFamily="18" charset="0"/>
                          </a:rPr>
                          <m:t>−−</m:t>
                        </m:r>
                      </m:sup>
                    </m:sSup>
                  </m:oMath>
                </a14:m>
                <a:r>
                  <a:rPr lang="en-US" sz="2400" dirty="0">
                    <a:solidFill>
                      <a:srgbClr val="FFFF00"/>
                    </a:solidFill>
                  </a:rPr>
                  <a:t> in the XY plane</a:t>
                </a:r>
                <a:endParaRPr lang="ru-RU" sz="2400" dirty="0">
                  <a:solidFill>
                    <a:srgbClr val="FFFF00"/>
                  </a:solidFill>
                </a:endParaRPr>
              </a:p>
              <a:p>
                <a:pPr lvl="0"/>
                <a:endParaRPr lang="ru-RU" sz="2400" dirty="0">
                  <a:solidFill>
                    <a:srgbClr val="FFFF00"/>
                  </a:solidFill>
                </a:endParaRPr>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1580472" y="6308396"/>
                <a:ext cx="9826388" cy="830997"/>
              </a:xfrm>
              <a:prstGeom prst="rect">
                <a:avLst/>
              </a:prstGeom>
              <a:blipFill rotWithShape="0">
                <a:blip r:embed="rId8"/>
                <a:stretch>
                  <a:fillRect l="-931" t="-5882"/>
                </a:stretch>
              </a:blipFill>
            </p:spPr>
            <p:txBody>
              <a:bodyPr/>
              <a:lstStyle/>
              <a:p>
                <a:r>
                  <a:rPr lang="ru-RU">
                    <a:noFill/>
                  </a:rPr>
                  <a:t> </a:t>
                </a:r>
              </a:p>
            </p:txBody>
          </p:sp>
        </mc:Fallback>
      </mc:AlternateContent>
    </p:spTree>
    <p:extLst>
      <p:ext uri="{BB962C8B-B14F-4D97-AF65-F5344CB8AC3E}">
        <p14:creationId xmlns:p14="http://schemas.microsoft.com/office/powerpoint/2010/main" val="39739425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93B4CCAC-FD5A-4D59-B1AC-EAF45910B5A9}"/>
    </a:ext>
  </a:extLst>
</a:theme>
</file>

<file path=ppt/theme/theme2.xml><?xml version="1.0" encoding="utf-8"?>
<a:theme xmlns:a="http://schemas.openxmlformats.org/drawingml/2006/main" name="1_Параллакс">
  <a:themeElements>
    <a:clrScheme name="Параллакс">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Параллакс</Template>
  <TotalTime>4193</TotalTime>
  <Words>670</Words>
  <Application>Microsoft Office PowerPoint</Application>
  <PresentationFormat>Personnalisé</PresentationFormat>
  <Paragraphs>66</Paragraphs>
  <Slides>23</Slides>
  <Notes>0</Notes>
  <HiddenSlides>0</HiddenSlides>
  <MMClips>0</MMClips>
  <ScaleCrop>false</ScaleCrop>
  <HeadingPairs>
    <vt:vector size="4" baseType="variant">
      <vt:variant>
        <vt:lpstr>Thème</vt:lpstr>
      </vt:variant>
      <vt:variant>
        <vt:i4>2</vt:i4>
      </vt:variant>
      <vt:variant>
        <vt:lpstr>Titres des diapositives</vt:lpstr>
      </vt:variant>
      <vt:variant>
        <vt:i4>23</vt:i4>
      </vt:variant>
    </vt:vector>
  </HeadingPairs>
  <TitlesOfParts>
    <vt:vector size="25" baseType="lpstr">
      <vt:lpstr>Параллакс</vt:lpstr>
      <vt:lpstr>1_Параллакс</vt:lpstr>
      <vt:lpstr>Numerical modelling of dark atom interaction with nuclei.</vt:lpstr>
      <vt:lpstr>The problem of the dark matter. </vt:lpstr>
      <vt:lpstr>Scenarios of hypothetical, stable, electrically charged particles.</vt:lpstr>
      <vt:lpstr>XHe model and solution to the problem of direct searches for dark matter particles.</vt:lpstr>
      <vt:lpstr>The existence of a low-energy bound state of XHe with nuclei and the dominance of elastic processes in the XHe scenario are based on the hypothesis of the presence of a dipole potential barrier in the interaction of XHe with nuclei, which requires a correct quantum-mechanical description.</vt:lpstr>
      <vt:lpstr>Bohr's model of the atom.</vt:lpstr>
      <vt:lpstr>OHe – nucleus coordinate system.</vt:lpstr>
      <vt:lpstr>The trajectory of the alpha-particle and the particle O^(--) in the XY plane </vt:lpstr>
      <vt:lpstr>Stark effect.</vt:lpstr>
      <vt:lpstr>Présentation PowerPoint</vt:lpstr>
      <vt:lpstr>Présentation PowerPoint</vt:lpstr>
      <vt:lpstr>Thomson's model of the atom. MODELING OF X-HELIUM.</vt:lpstr>
      <vt:lpstr>System XНе (origin at the center of nНе).</vt:lpstr>
      <vt:lpstr>XHе-nucleus system.</vt:lpstr>
      <vt:lpstr>Présentation PowerPoint</vt:lpstr>
      <vt:lpstr>Présentation PowerPoint</vt:lpstr>
      <vt:lpstr>Change in the Coulomb potential of interaction of nHe and X with the target nucleus.</vt:lpstr>
      <vt:lpstr>Présentation PowerPoint</vt:lpstr>
      <vt:lpstr>Non-zero impact parameter.</vt:lpstr>
      <vt:lpstr>Présentation PowerPoint</vt:lpstr>
      <vt:lpstr>Results of the Bohr Atom Model</vt:lpstr>
      <vt:lpstr>Results of the Thomson Atom Model </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Тимур Бикбаев</dc:creator>
  <cp:lastModifiedBy>mkhlopov</cp:lastModifiedBy>
  <cp:revision>159</cp:revision>
  <dcterms:created xsi:type="dcterms:W3CDTF">2020-05-11T15:59:53Z</dcterms:created>
  <dcterms:modified xsi:type="dcterms:W3CDTF">2021-07-11T14:24:56Z</dcterms:modified>
</cp:coreProperties>
</file>